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39"/>
  </p:notesMasterIdLst>
  <p:sldIdLst>
    <p:sldId id="352" r:id="rId3"/>
    <p:sldId id="295" r:id="rId4"/>
    <p:sldId id="367" r:id="rId5"/>
    <p:sldId id="361" r:id="rId6"/>
    <p:sldId id="362" r:id="rId7"/>
    <p:sldId id="363" r:id="rId8"/>
    <p:sldId id="364" r:id="rId9"/>
    <p:sldId id="365" r:id="rId10"/>
    <p:sldId id="351" r:id="rId11"/>
    <p:sldId id="259" r:id="rId12"/>
    <p:sldId id="260" r:id="rId13"/>
    <p:sldId id="261" r:id="rId14"/>
    <p:sldId id="262" r:id="rId15"/>
    <p:sldId id="263" r:id="rId16"/>
    <p:sldId id="370" r:id="rId17"/>
    <p:sldId id="265" r:id="rId18"/>
    <p:sldId id="267" r:id="rId19"/>
    <p:sldId id="266" r:id="rId20"/>
    <p:sldId id="376" r:id="rId21"/>
    <p:sldId id="377" r:id="rId22"/>
    <p:sldId id="369" r:id="rId23"/>
    <p:sldId id="378" r:id="rId24"/>
    <p:sldId id="264" r:id="rId25"/>
    <p:sldId id="353" r:id="rId26"/>
    <p:sldId id="354" r:id="rId27"/>
    <p:sldId id="355" r:id="rId28"/>
    <p:sldId id="356" r:id="rId29"/>
    <p:sldId id="368" r:id="rId30"/>
    <p:sldId id="371" r:id="rId31"/>
    <p:sldId id="373" r:id="rId32"/>
    <p:sldId id="375" r:id="rId33"/>
    <p:sldId id="374" r:id="rId34"/>
    <p:sldId id="357" r:id="rId35"/>
    <p:sldId id="358" r:id="rId36"/>
    <p:sldId id="359" r:id="rId37"/>
    <p:sldId id="360" r:id="rId3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5D4A"/>
    <a:srgbClr val="15735C"/>
    <a:srgbClr val="9EC5BB"/>
    <a:srgbClr val="C7F5EA"/>
    <a:srgbClr val="219678"/>
    <a:srgbClr val="DCF8F1"/>
    <a:srgbClr val="FFFFFF"/>
    <a:srgbClr val="820393"/>
    <a:srgbClr val="9F04B4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251" autoAdjust="0"/>
  </p:normalViewPr>
  <p:slideViewPr>
    <p:cSldViewPr snapToGrid="0">
      <p:cViewPr varScale="1">
        <p:scale>
          <a:sx n="75" d="100"/>
          <a:sy n="75" d="100"/>
        </p:scale>
        <p:origin x="94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070BA-D981-453C-88FB-90C1C4294356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0136F-68F5-4549-A79C-587D4C4D21D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92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0AC0E89-3880-4847-BDFF-FB8B5D1F4AC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EB8402-4A6F-400C-A303-8F7C761CC881}" type="slidenum"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/>
              <a:cs typeface="Tahoma" pitchFamily="2"/>
            </a:endParaRPr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D22A8ED-3905-4FDA-9A8F-C996F3B6D6E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887CC7B-2406-4B46-AB4B-B609CFF7E72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0136F-68F5-4549-A79C-587D4C4D21D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419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r-FR" dirty="0" err="1"/>
              <a:t>Read_delim</a:t>
            </a:r>
            <a:r>
              <a:rPr lang="fr-FR" dirty="0"/>
              <a:t> : fonction générique mais aussi </a:t>
            </a:r>
            <a:r>
              <a:rPr lang="fr-FR" dirty="0" err="1"/>
              <a:t>read_csv</a:t>
            </a:r>
            <a:r>
              <a:rPr lang="fr-FR" dirty="0"/>
              <a:t>, read_csv2, etc.</a:t>
            </a:r>
          </a:p>
          <a:p>
            <a:pPr marL="228600" indent="-228600">
              <a:buAutoNum type="arabicPeriod"/>
            </a:pPr>
            <a:r>
              <a:rPr lang="fr-FR" dirty="0"/>
              <a:t>csv2 : format texte pour données produites en France (point virgule en séparateur de champs par défaut et virgule pour les nombres décimaux)</a:t>
            </a:r>
          </a:p>
          <a:p>
            <a:pPr marL="228600" indent="-228600">
              <a:buAutoNum type="arabicPeriod"/>
            </a:pPr>
            <a:r>
              <a:rPr lang="fr-FR" dirty="0"/>
              <a:t>PB : le nom des variables avec espace, accent, etc. =&gt; à régler après / Les codes postaux en </a:t>
            </a:r>
            <a:r>
              <a:rPr lang="fr-FR" dirty="0" err="1"/>
              <a:t>numeric</a:t>
            </a:r>
            <a:r>
              <a:rPr lang="fr-FR" dirty="0"/>
              <a:t> =&gt; à régler à l’import</a:t>
            </a:r>
          </a:p>
          <a:p>
            <a:pPr marL="228600" indent="-228600">
              <a:buAutoNum type="arabicPeriod"/>
            </a:pPr>
            <a:r>
              <a:rPr lang="fr-FR" dirty="0"/>
              <a:t>Par défaut, </a:t>
            </a:r>
            <a:r>
              <a:rPr lang="fr-FR" dirty="0" err="1"/>
              <a:t>readr</a:t>
            </a:r>
            <a:r>
              <a:rPr lang="fr-FR" dirty="0"/>
              <a:t> retourne un objet </a:t>
            </a:r>
            <a:r>
              <a:rPr lang="fr-FR" dirty="0" err="1"/>
              <a:t>tibble</a:t>
            </a:r>
            <a:r>
              <a:rPr lang="fr-FR" dirty="0"/>
              <a:t> (</a:t>
            </a:r>
            <a:r>
              <a:rPr lang="fr-FR" dirty="0" err="1"/>
              <a:t>tbl</a:t>
            </a:r>
            <a:r>
              <a:rPr lang="fr-FR" dirty="0"/>
              <a:t>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0136F-68F5-4549-A79C-587D4C4D21D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3008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Ou avec </a:t>
            </a:r>
            <a:r>
              <a:rPr lang="fr-FR" dirty="0" err="1"/>
              <a:t>write_csv</a:t>
            </a:r>
            <a:r>
              <a:rPr lang="fr-FR" dirty="0"/>
              <a:t>(), </a:t>
            </a:r>
            <a:r>
              <a:rPr lang="fr-FR" dirty="0" err="1"/>
              <a:t>write_delim</a:t>
            </a:r>
            <a:r>
              <a:rPr lang="fr-FR" dirty="0"/>
              <a:t>(), etc.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0136F-68F5-4549-A79C-587D4C4D21D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8855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Avantage : enregistrement des données en l’état : préservation des types, de l’encodage etc. est assurée, pas de compression en </a:t>
            </a:r>
            <a:r>
              <a:rPr lang="fr-FR" dirty="0" err="1"/>
              <a:t>text</a:t>
            </a:r>
            <a:r>
              <a:rPr lang="fr-FR" dirty="0"/>
              <a:t> qu’il faut reformater à l’ouverture</a:t>
            </a:r>
          </a:p>
          <a:p>
            <a:r>
              <a:rPr lang="fr-FR" dirty="0"/>
              <a:t>Inconvénient : format de données qui n’est lu que par 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0136F-68F5-4549-A79C-587D4C4D21D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7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6F32BF6-87C6-4027-BE62-DE6BCF3A0F6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C371A2-6047-4E53-A304-1EB8615FB16B}" type="slidenum"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/>
              <a:cs typeface="Tahoma" pitchFamily="2"/>
            </a:endParaRPr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A0C264F-0A6B-4043-806E-415B3B7C136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4F31DD9-A7EF-4650-A21A-3E463D6644C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859E965-ADB8-4553-A5E8-90623AE537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07F74A-61C3-49FA-AB8B-CBDB51C61E56}" type="slidenum"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/>
              <a:cs typeface="Tahoma" pitchFamily="2"/>
            </a:endParaRPr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6D24BE5-6CF7-4CEF-A1C8-6F159017B55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CFA709C-6B41-48D3-B5EB-D961C4419EE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9E77ED1-0E6D-4AC3-8770-21BAFD0179F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95D27B-0F44-455D-86CA-7623487F7AFF}" type="slidenum"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/>
              <a:cs typeface="Tahoma" pitchFamily="2"/>
            </a:endParaRPr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7AC12B2-63C9-46F9-AF5D-31CD1CA8786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0789CC0-44F4-487A-9AFD-A87FFAE6880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A5AE88B-4AB3-47DB-8860-5124BAE6EC7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44871-32A9-4791-B8F9-A1B8B7AE2E1F}" type="slidenum"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/>
              <a:cs typeface="Tahoma" pitchFamily="2"/>
            </a:endParaRPr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D3959A8-9DCD-4C46-A1A7-1760E6C56BE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3C338B6-6FE7-48CB-A23B-60CD4F4AE47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77F13C0-79B8-4C30-B303-8919819103A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DB83EB-1A38-45FF-B81F-DFBBE5215207}" type="slidenum"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/>
              <a:cs typeface="Tahoma" pitchFamily="2"/>
            </a:endParaRPr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877DFF5-E7CB-4A1B-98C4-79361FE2F38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3CD65FA-5206-4B1A-A70B-97CFD57B349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5DDDA7C-4D48-4202-B1F5-5899FDBAB53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756D5D-62AC-4DBD-A8C7-DA1A9350F96E}" type="slidenum"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/>
              <a:cs typeface="Tahoma" pitchFamily="2"/>
            </a:endParaRPr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40D961D-FEF8-4519-ADD8-75E95E5E314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FD6930B-C819-4758-B0BA-44AFC62843B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CF31C3D-58FA-48F9-A084-C6F44751934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D8720-6E20-4061-86F5-C7D5DE90C9FD}" type="slidenum"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/>
              <a:cs typeface="Tahoma" pitchFamily="2"/>
            </a:endParaRPr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01C0FCB-5EC3-4D5A-AAE6-81FAB249E72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8F50A91-01CC-4736-A5A7-92538C06467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FB5001-0643-49BE-866F-5B2B669DB9E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D36FC7-F915-48C5-B061-C9C5A98FB27E}" type="slidenum"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/>
              <a:cs typeface="Tahoma" pitchFamily="2"/>
            </a:endParaRPr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53834C6-1CEA-452D-BF39-C21FBD18F4E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7E85E95-27E0-44D4-AB1C-8168B8CE287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1B1ABB-4B4B-4E9C-9914-101EA4C565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8F121-13A8-4B86-B962-502E387247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6E6BE7-C390-45B2-B7A8-F2C351394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71FDE-17E2-44CE-B91E-579E290F8C10}" type="datetime1">
              <a:rPr lang="fr-FR" smtClean="0"/>
              <a:t>15/12/2022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5CCCAD5-9BFF-4F4D-8B25-7A16CBFCE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4FC5A1-4843-4497-A104-1DE666717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3EC8-413D-449F-AA35-5A4EDC194B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2962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4A5526-E9BF-4EC1-AD69-0D9F545B1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09637F1-203D-4F7D-A8BC-231C442AF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1EB9BB-8D0A-42A6-9AD1-2525C5038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2CA5-E4F8-4D05-A38A-17AB891B71E4}" type="datetime1">
              <a:rPr lang="fr-FR" smtClean="0"/>
              <a:t>15/12/2022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DE11BC-3E8F-4C0F-A4D5-5FC49B54E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D50371-67EC-419D-B524-D31D57876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3EC8-413D-449F-AA35-5A4EDC194B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8741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D35310B-C221-450D-B78E-A9933181CF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9BBB9F5-19E3-4CFB-AC25-9832FBD14C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6CB4A3-28AA-4655-AD79-28B805D3F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5CB01-9679-4468-9FFB-4BA61035B742}" type="datetime1">
              <a:rPr lang="fr-FR" smtClean="0"/>
              <a:t>15/12/2022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FDB5F7-96BA-45F1-84C8-050E25C3C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6B096F-8F53-4B7D-A16B-086A13049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3EC8-413D-449F-AA35-5A4EDC194B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9591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90848E-8988-4E4C-BFB6-9178806466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59A36E1-93CB-4F7F-B6DC-FDE0A5BD52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73EB7E-D45E-4B71-84E2-AD7290CCF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7AE13FE-4C69-459A-B6FE-8886BA9B8D0E}" type="datetime1">
              <a:rPr lang="fr-FR" smtClean="0"/>
              <a:pPr lvl="0"/>
              <a:t>15/12/2022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69E7813-A574-48C4-AFE8-D56B2DB05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F8480E-0C28-43A6-A603-FB94B6BF4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E323A3D-A492-4F5F-A4E8-4F614996137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3736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3FB7F9-1C46-44C5-978C-816008E25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B1E330-5AD2-45AE-BF1C-3D01EBBEA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E8454D-CBE1-44B8-AE70-32C168425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7AE13FE-4C69-459A-B6FE-8886BA9B8D0E}" type="datetime1">
              <a:rPr lang="fr-FR" smtClean="0"/>
              <a:pPr lvl="0"/>
              <a:t>15/12/2022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B8D0B9C-70FA-4E7A-AFA8-54ED72960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6A1C6C-E09E-41E5-99DC-6B54DB2BD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B3803E5-760D-4017-911D-7967D282D95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5000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547C9B-318B-4BF3-9EE4-77F1B069C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9C15275-5C41-437A-AD1F-98D192028D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AFA792-E751-40F8-A45C-EFD2196CB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7AE13FE-4C69-459A-B6FE-8886BA9B8D0E}" type="datetime1">
              <a:rPr lang="fr-FR" smtClean="0"/>
              <a:pPr lvl="0"/>
              <a:t>15/12/2022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B25C118-3C43-498D-AC58-C980B9F1B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A26C43-0EB8-4D30-BB4E-2C6DB827E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F9C8EA5-B5CB-4CAF-9122-48C20C1E2F5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449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8600C2-5F3A-46B0-88F2-2D22E100D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B05074-6326-434D-830B-9E53F77B03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E3951EB-6284-4C43-816C-FAE2D68F92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DA49791-715D-405E-811D-B065A7976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7AE13FE-4C69-459A-B6FE-8886BA9B8D0E}" type="datetime1">
              <a:rPr lang="fr-FR" smtClean="0"/>
              <a:pPr lvl="0"/>
              <a:t>15/12/2022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44C9A2E-3929-4B4B-AAB3-E856A3A15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44C4241-2D78-4806-ABA4-6BEBD91CB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2B2E14D-6E56-42D3-A24C-E61B34F7071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3198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536362-4E91-41D0-81C8-40A9FF0E6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EA18D7D-04BE-4912-9A15-0DFE5F514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DD586F2-CDB5-4C82-9DDC-C1A8942C8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D5F4E79-24A1-4CA9-8E47-A60ADEDC5F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42D3CAF-AB5A-43E8-989C-C82185AC8B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97F8C5E-981D-4E86-BD82-4BADC2745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7AE13FE-4C69-459A-B6FE-8886BA9B8D0E}" type="datetime1">
              <a:rPr lang="fr-FR" smtClean="0"/>
              <a:pPr lvl="0"/>
              <a:t>15/12/2022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A6B59B5-8658-4B85-B30D-56AE1B463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DDD8A53-F748-45E5-88D0-B14AC6CD3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BFEFDEC-9FBA-4E41-B31F-728AD497D58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4835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6511D5-86E7-48EC-BFD8-BB60CB081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32B7E5E-55FE-4C01-9EEB-27B266566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7AE13FE-4C69-459A-B6FE-8886BA9B8D0E}" type="datetime1">
              <a:rPr lang="fr-FR" smtClean="0"/>
              <a:pPr lvl="0"/>
              <a:t>15/12/2022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32CEDA7-3D91-4CBE-B532-971B9A67F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B68D610-08F7-4BAC-AD65-066221947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1D865C7-AB6E-41E5-9CAE-E6CAE3CD73A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71167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6CD6BAD-D788-4C93-99DC-EE22FB5F7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7AE13FE-4C69-459A-B6FE-8886BA9B8D0E}" type="datetime1">
              <a:rPr lang="fr-FR" smtClean="0"/>
              <a:pPr lvl="0"/>
              <a:t>15/12/2022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2549799-CE9C-4A2F-A582-CC2070B30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C93CF98-724E-4B38-A79C-E333C3C69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E505036-D907-4E37-A90C-2DF492179BD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826359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6248BD-B8A6-4A26-8913-0A5892FD4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96E6EA-532D-4A32-9EDD-EE025470E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8813E3B-70C0-4E73-A5DE-8C2D9749B4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53AF210-D1F8-429C-8430-D16373D37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7AE13FE-4C69-459A-B6FE-8886BA9B8D0E}" type="datetime1">
              <a:rPr lang="fr-FR" smtClean="0"/>
              <a:pPr lvl="0"/>
              <a:t>15/12/2022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79582F4-8003-440B-A6B4-2DFBE874C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3A3B332-6C33-4705-8FBF-58984DA04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DAB360F-DCC5-4425-B52F-234AFCF9210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3686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E67B4C-7480-40E5-BD8A-F471B26BE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4A54C2-9903-4B42-A346-2E54482E8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F7AFCF-7C7F-47E3-BB71-63426F53F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1BB4C-302A-4AE6-8A24-F33083412002}" type="datetime1">
              <a:rPr lang="fr-FR" smtClean="0"/>
              <a:t>15/12/2022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1757554-F7D7-451E-85EC-4D616C8BC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0666C7-B6C7-43E1-8FD3-FBCE91E2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3EC8-413D-449F-AA35-5A4EDC194B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13054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06DA88-6785-4DFE-BF39-06E34C044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5A8426C-4E44-4014-A8B6-DA80B68618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6D60C30-35DC-4998-909E-2B37087B9C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E7FD9C2-EC76-4A2F-8644-94637905C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7AE13FE-4C69-459A-B6FE-8886BA9B8D0E}" type="datetime1">
              <a:rPr lang="fr-FR" smtClean="0"/>
              <a:pPr lvl="0"/>
              <a:t>15/12/2022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BDC1D23-E8DB-4E34-B2EF-CA8A7BF7A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1AD66F3-9791-4D08-BA4D-565AC0862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866EE7A-5101-40E7-B7F7-1E967ECE737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76043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BBFE73-2237-44C8-AC10-02149232B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2117A90-D5DB-48A5-A482-A933DBD03E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3B2CF1-C619-41DA-8AEC-E2A64B2F4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7AE13FE-4C69-459A-B6FE-8886BA9B8D0E}" type="datetime1">
              <a:rPr lang="fr-FR" smtClean="0"/>
              <a:pPr lvl="0"/>
              <a:t>15/12/2022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F0AD42D-6576-46A4-BE47-F9EB253D2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FD7AEB-D500-4E27-8001-C58F335FE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4F21EFD-7A00-4726-B9AE-290AC52901F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41542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6B7898E-DD24-42FD-A005-E88670335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720E305-DB4E-4684-87E7-E628E4C147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4B4F61-F59D-4076-8D59-4C6BBAE8E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7AE13FE-4C69-459A-B6FE-8886BA9B8D0E}" type="datetime1">
              <a:rPr lang="fr-FR" smtClean="0"/>
              <a:pPr lvl="0"/>
              <a:t>15/12/2022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996FF9-8AEB-437E-84F9-890E7359D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37E24D-2A10-4F49-AEA4-E38F69C84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5C7DBC2-5C33-4AE0-8193-6C1919133C5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9886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6BA5A6-FE73-47BE-B540-5C131070A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424436D-480E-4459-AB21-CB315AE91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7C154E-4FEF-4B4A-B20C-D98977E23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C878-9EF5-4608-9DFF-89116A9E78D1}" type="datetime1">
              <a:rPr lang="fr-FR" smtClean="0"/>
              <a:t>15/12/2022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8380EF-4125-4DF3-BFBA-CF71C2E72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6E5CA3-E614-4752-AD64-16EF7BE41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3EC8-413D-449F-AA35-5A4EDC194B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360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AB8432-2FF4-4DA7-979D-6B30AF86C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66DAB7-9109-4FAC-A655-D40FAF8CD4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B47F9A5-A13C-425C-88A3-C1ABF8A38F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F18FB00-4BA9-47AA-BA42-DD740468A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4556-9037-4E1A-BCD6-13C89504CD3C}" type="datetime1">
              <a:rPr lang="fr-FR" smtClean="0"/>
              <a:t>15/12/2022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738DB81-CA5B-4654-91C0-6268DE57A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07D6EDF-E3E7-4B65-BF44-2952C5AC9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3EC8-413D-449F-AA35-5A4EDC194B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3078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87B133-BF6A-49D8-AF8B-F52C11AD6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9D92D96-DACF-4AC4-92AC-55E223649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0387854-1E48-4BF5-9E7D-2091FF57EA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1716D91-D39F-4F8B-AC04-FB8CADECB8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D9A5F57-AA46-4112-8945-91A89984ED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437E540-9AEF-4D81-AC9C-BEEAA2A22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5B043-8F25-4099-AC50-69BFFCEA0C9B}" type="datetime1">
              <a:rPr lang="fr-FR" smtClean="0"/>
              <a:t>15/12/2022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F8CCB1A-CC6E-4C0F-90EB-45FD2310C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2FC30CE-A595-4184-8EEE-E0AB0E5AA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3EC8-413D-449F-AA35-5A4EDC194B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9262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895AA9-D3B6-4B78-9E6B-52BB55E0A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0E946F6-47AE-4E67-9E80-90FA18E3F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C9A31-7485-4B71-8742-8209A0F0A3D8}" type="datetime1">
              <a:rPr lang="fr-FR" smtClean="0"/>
              <a:t>15/12/2022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B8D9AB0-A4F3-4957-82C2-DCB14DB8E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9F58F0E-FD22-4B53-9D40-C8627AFCC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3EC8-413D-449F-AA35-5A4EDC194B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4965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63D8B58-D4EB-4FA0-9D8B-3DC852339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08B5D-03D4-4CEF-B5DB-61263A41344B}" type="datetime1">
              <a:rPr lang="fr-FR" smtClean="0"/>
              <a:t>15/12/2022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B5A6C00-C68A-40EF-8E67-4778C084B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ACDD9FA-80A4-44BA-A9F3-C2D7AC29C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3EC8-413D-449F-AA35-5A4EDC194B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5231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AFCE57-DA7C-4445-929D-EF9B09F1E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07A634-28B8-4DB0-AB0C-4AC38C5C1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2616CE5-F9FC-4633-8030-C6B9A725D2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BA953FF-733F-4DB4-90BC-D8AE5482F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53E4-0ACB-4966-A517-AA2B332B58EE}" type="datetime1">
              <a:rPr lang="fr-FR" smtClean="0"/>
              <a:t>15/12/2022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5EE9775-886D-4C29-A03F-93262F2D9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99B6E14-DBAB-4B16-AE96-D6AECC257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3EC8-413D-449F-AA35-5A4EDC194B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9217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A710AF-E46D-4EE5-88FE-A4DD5C9D5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BDD09BA-5A98-4BD9-91C6-E9B4ED414B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347261F-943F-4F49-9A11-B4522FC64E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E01F8A3-93A9-460D-93F5-061871BB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DD7D7-DBA5-4130-8A1B-D2D659CB24BE}" type="datetime1">
              <a:rPr lang="fr-FR" smtClean="0"/>
              <a:t>15/12/2022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D38B1E0-FE09-41F0-B2E2-990E37B71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CF2CA87-89D5-463A-9045-02E33CE5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3EC8-413D-449F-AA35-5A4EDC194B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3917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C335626-63EA-40E1-B622-E843FDB7C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6CA3199-7107-4586-BB32-605872B7D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AAE0F6-A129-45E2-AE49-523660087B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0A252-D26B-4D0D-927A-08FAD493402C}" type="datetime1">
              <a:rPr lang="fr-FR" smtClean="0"/>
              <a:t>15/12/2022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080792-2D18-407D-AF15-38CB714EA6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5A36A2-1A26-43EC-9455-3D3AB54C1F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63EC8-413D-449F-AA35-5A4EDC194B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248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DB4A45-94C5-438E-8721-43B23B9C8E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>
            <a:noAutofit/>
          </a:bodyPr>
          <a:lstStyle/>
          <a:p>
            <a:pPr lvl="0"/>
            <a:r>
              <a:rPr lang="fr-FR"/>
              <a:t>Cliquez pour éditer le format du texte-titreModifiez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E445DC-AAC0-4F26-A443-44D59541C3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>
            <a:noAutofit/>
          </a:bodyPr>
          <a:lstStyle/>
          <a:p>
            <a:pPr lvl="0"/>
            <a:r>
              <a:rPr lang="fr-FR"/>
              <a:t>Cliquez pour éditer le format du plan de texte</a:t>
            </a:r>
          </a:p>
          <a:p>
            <a:pPr lvl="1"/>
            <a:r>
              <a:rPr lang="fr-FR"/>
              <a:t>Second niveau de plan</a:t>
            </a:r>
          </a:p>
          <a:p>
            <a:pPr lvl="2"/>
            <a:r>
              <a:rPr lang="fr-FR"/>
              <a:t>Troisième niveau de plan</a:t>
            </a:r>
          </a:p>
          <a:p>
            <a:pPr lvl="3"/>
            <a:r>
              <a:rPr lang="fr-FR"/>
              <a:t>Quatrième niveau de plan</a:t>
            </a:r>
          </a:p>
          <a:p>
            <a:pPr lvl="4"/>
            <a:r>
              <a:rPr lang="fr-FR"/>
              <a:t>Cinquième niveau de plan</a:t>
            </a:r>
          </a:p>
          <a:p>
            <a:pPr lvl="5"/>
            <a:r>
              <a:rPr lang="fr-FR"/>
              <a:t>Sixième niveau de plan</a:t>
            </a:r>
          </a:p>
          <a:p>
            <a:pPr lvl="6"/>
            <a:r>
              <a:rPr lang="fr-FR"/>
              <a:t>Septième niveau de plan</a:t>
            </a:r>
          </a:p>
          <a:p>
            <a:pPr lvl="7"/>
            <a:r>
              <a:rPr lang="fr-FR"/>
              <a:t>Huitième niveau de plan</a:t>
            </a:r>
          </a:p>
          <a:p>
            <a:pPr lvl="0"/>
            <a:r>
              <a:rPr lang="fr-FR"/>
              <a:t>Neuvième niveau de planModifier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C57B3C-B331-45A4-8C36-83FAB0D94A97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080" y="6356520"/>
            <a:ext cx="274284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fr-FR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47AE13FE-4C69-459A-B6FE-8886BA9B8D0E}" type="datetime1">
              <a:rPr lang="fr-FR" smtClean="0"/>
              <a:pPr lvl="0"/>
              <a:t>15/12/2022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FC8608-E18A-41CF-BE31-2EF22D5964A2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479" y="6356520"/>
            <a:ext cx="411444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lvl="0" rtl="0" hangingPunct="0">
              <a:buNone/>
              <a:tabLst/>
              <a:defRPr lang="fr-FR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3ED5F8-6FED-4183-9E2E-AFDE7AD3DCEF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480" y="6356520"/>
            <a:ext cx="274284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fr-FR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B3AC1373-27BA-4943-95FE-A2F0791DC3C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50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lvl="0" algn="l" rtl="0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fr-FR" sz="4400" b="0" i="0" u="none" strike="noStrike" kern="1200" spc="0">
          <a:ln>
            <a:noFill/>
          </a:ln>
          <a:solidFill>
            <a:srgbClr val="000000"/>
          </a:solidFill>
          <a:latin typeface="Calibri Light" pitchFamily="18"/>
          <a:ea typeface="Microsoft YaHei" pitchFamily="2"/>
          <a:cs typeface="Arial" pitchFamily="2"/>
        </a:defRPr>
      </a:lvl1pPr>
    </p:titleStyle>
    <p:bodyStyle>
      <a:lvl1pPr lvl="0" algn="l" rtl="0" hangingPunct="1">
        <a:lnSpc>
          <a:spcPct val="90000"/>
        </a:lnSpc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fr-FR" sz="28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1pPr>
      <a:lvl2pPr lvl="1" algn="l" rtl="0" hangingPunct="1">
        <a:lnSpc>
          <a:spcPct val="90000"/>
        </a:lnSpc>
        <a:spcBef>
          <a:spcPts val="0"/>
        </a:spcBef>
        <a:spcAft>
          <a:spcPts val="1417"/>
        </a:spcAft>
        <a:buSzPct val="75000"/>
        <a:buFont typeface="StarSymbol"/>
        <a:buChar char="–"/>
        <a:tabLst/>
        <a:defRPr lang="fr-FR" sz="28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2pPr>
      <a:lvl3pPr lvl="2" algn="l" rtl="0" hangingPunct="1">
        <a:lnSpc>
          <a:spcPct val="90000"/>
        </a:lnSpc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fr-FR" sz="28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3pPr>
      <a:lvl4pPr lvl="3" algn="l" rtl="0" hangingPunct="1">
        <a:lnSpc>
          <a:spcPct val="90000"/>
        </a:lnSpc>
        <a:spcBef>
          <a:spcPts val="0"/>
        </a:spcBef>
        <a:spcAft>
          <a:spcPts val="1417"/>
        </a:spcAft>
        <a:buSzPct val="75000"/>
        <a:buFont typeface="StarSymbol"/>
        <a:buChar char="–"/>
        <a:tabLst/>
        <a:defRPr lang="fr-FR" sz="28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4pPr>
      <a:lvl5pPr lvl="4" algn="l" rtl="0" hangingPunct="1">
        <a:lnSpc>
          <a:spcPct val="90000"/>
        </a:lnSpc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fr-FR" sz="28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5pPr>
      <a:lvl6pPr lvl="5" algn="l" rtl="0" hangingPunct="1">
        <a:lnSpc>
          <a:spcPct val="90000"/>
        </a:lnSpc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fr-FR" sz="28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6pPr>
      <a:lvl7pPr lvl="6" algn="l" rtl="0" hangingPunct="1">
        <a:lnSpc>
          <a:spcPct val="90000"/>
        </a:lnSpc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fr-FR" sz="28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7pPr>
      <a:lvl8pPr lvl="7" algn="l" rtl="0" hangingPunct="1">
        <a:lnSpc>
          <a:spcPct val="90000"/>
        </a:lnSpc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fr-FR" sz="28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8pPr>
      <a:lvl9pPr marL="0" marR="0" lvl="0" indent="0" algn="l" rtl="0" hangingPunct="1">
        <a:lnSpc>
          <a:spcPct val="90000"/>
        </a:lnSpc>
        <a:spcBef>
          <a:spcPts val="1001"/>
        </a:spcBef>
        <a:spcAft>
          <a:spcPts val="1417"/>
        </a:spcAft>
        <a:buSzPct val="45000"/>
        <a:buFont typeface="Arial" pitchFamily="32"/>
        <a:buChar char="•"/>
        <a:tabLst/>
        <a:defRPr lang="fr-FR" sz="28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r4ds.hadley.nz/" TargetMode="External"/><Relationship Id="rId3" Type="http://schemas.openxmlformats.org/officeDocument/2006/relationships/hyperlink" Target="https://tidyverse.tidyverse.org/articles/paper.html" TargetMode="External"/><Relationship Id="rId7" Type="http://schemas.openxmlformats.org/officeDocument/2006/relationships/hyperlink" Target="https://r4ds.had.co.nz/tidy-data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hyperlink" Target="http://perso.ens-lyon.fr/lise.vaudor/dplyr/" TargetMode="External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rstudio/cheatsheets/blob/main/data-transformation.pdf" TargetMode="External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hyperlink" Target="https://tavareshugo.github.io/data_carpentry_extras/base-r_tidyverse_equivalents/base-r_tidyverse_equivalents.html#arrange_observations_(rows)" TargetMode="External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rstudio/cheatsheets/blob/main/strings.pdf" TargetMode="External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6.png"/><Relationship Id="rId7" Type="http://schemas.openxmlformats.org/officeDocument/2006/relationships/hyperlink" Target="https://rawgit.com/rstudio/cheatsheets/main/lubridate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hyperlink" Target="https://github.com/rstudio/cheatsheets/blob/main/tidyr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elementr.gitpages.huma-num.fr/website/posts/seance3.html" TargetMode="Externa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99D87757-7C7D-4B2C-8C78-F59FBA374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9102" y="4323438"/>
            <a:ext cx="6801612" cy="12482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>
                <a:solidFill>
                  <a:srgbClr val="125D4A"/>
                </a:solidFill>
                <a:latin typeface="Arial"/>
                <a:cs typeface="Arial"/>
              </a:rPr>
              <a:t>Groupe </a:t>
            </a:r>
            <a:r>
              <a:rPr lang="fr-FR" dirty="0" err="1">
                <a:solidFill>
                  <a:srgbClr val="125D4A"/>
                </a:solidFill>
                <a:latin typeface="Arial"/>
                <a:cs typeface="Arial"/>
              </a:rPr>
              <a:t>ElementR</a:t>
            </a:r>
            <a:endParaRPr lang="fr-FR" dirty="0">
              <a:solidFill>
                <a:srgbClr val="125D4A"/>
              </a:solidFill>
              <a:latin typeface="Arial"/>
              <a:cs typeface="Arial"/>
            </a:endParaRPr>
          </a:p>
          <a:p>
            <a:r>
              <a:rPr lang="fr-FR" sz="2100" i="1" dirty="0" err="1">
                <a:solidFill>
                  <a:srgbClr val="125D4A"/>
                </a:solidFill>
                <a:latin typeface="Arial"/>
                <a:cs typeface="Arial"/>
              </a:rPr>
              <a:t>Joséphin</a:t>
            </a:r>
            <a:r>
              <a:rPr lang="fr-FR" sz="2100" i="1" dirty="0">
                <a:solidFill>
                  <a:srgbClr val="125D4A"/>
                </a:solidFill>
                <a:latin typeface="Arial"/>
                <a:cs typeface="Arial"/>
              </a:rPr>
              <a:t> Béraud, Léa Christophe, Aurélie Douet</a:t>
            </a:r>
          </a:p>
          <a:p>
            <a:r>
              <a:rPr lang="fr-FR" sz="1400" dirty="0">
                <a:solidFill>
                  <a:srgbClr val="125D4A"/>
                </a:solidFill>
                <a:latin typeface="Arial"/>
                <a:cs typeface="Arial"/>
              </a:rPr>
              <a:t>16 décembre 2022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8E580DC-89D3-47E5-BA24-745530503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004" y="879315"/>
            <a:ext cx="1201992" cy="138831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E767054-B8FE-4141-B4BE-74B9D35AA792}"/>
              </a:ext>
            </a:extLst>
          </p:cNvPr>
          <p:cNvSpPr txBox="1"/>
          <p:nvPr/>
        </p:nvSpPr>
        <p:spPr>
          <a:xfrm>
            <a:off x="281574" y="2505670"/>
            <a:ext cx="1157763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>
                <a:solidFill>
                  <a:srgbClr val="125D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Initiation au langage R</a:t>
            </a:r>
          </a:p>
          <a:p>
            <a:pPr algn="ctr"/>
            <a:r>
              <a:rPr lang="fr-FR" sz="3200" dirty="0">
                <a:solidFill>
                  <a:srgbClr val="125D4A"/>
                </a:solidFill>
                <a:latin typeface="Arial"/>
                <a:cs typeface="Arial"/>
              </a:rPr>
              <a:t>Séance 2 d’introduction</a:t>
            </a:r>
          </a:p>
        </p:txBody>
      </p:sp>
      <p:pic>
        <p:nvPicPr>
          <p:cNvPr id="2" name="Image 3" descr="Une image contenant texte, périphérique&#10;&#10;Description générée automatiquement">
            <a:extLst>
              <a:ext uri="{FF2B5EF4-FFF2-40B4-BE49-F238E27FC236}">
                <a16:creationId xmlns:a16="http://schemas.microsoft.com/office/drawing/2014/main" id="{F714807E-86CD-B271-5EB7-149B87D88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778" y="5597431"/>
            <a:ext cx="684757" cy="766244"/>
          </a:xfrm>
          <a:prstGeom prst="rect">
            <a:avLst/>
          </a:prstGeom>
        </p:spPr>
      </p:pic>
      <p:pic>
        <p:nvPicPr>
          <p:cNvPr id="4" name="Image 5" descr="Une image contenant texte, montre&#10;&#10;Description générée automatiquement">
            <a:extLst>
              <a:ext uri="{FF2B5EF4-FFF2-40B4-BE49-F238E27FC236}">
                <a16:creationId xmlns:a16="http://schemas.microsoft.com/office/drawing/2014/main" id="{CE13CC26-867D-72F6-84BE-5AE6548024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1323" y="5722182"/>
            <a:ext cx="940401" cy="643067"/>
          </a:xfrm>
          <a:prstGeom prst="rect">
            <a:avLst/>
          </a:prstGeom>
        </p:spPr>
      </p:pic>
      <p:pic>
        <p:nvPicPr>
          <p:cNvPr id="6" name="Image 6">
            <a:extLst>
              <a:ext uri="{FF2B5EF4-FFF2-40B4-BE49-F238E27FC236}">
                <a16:creationId xmlns:a16="http://schemas.microsoft.com/office/drawing/2014/main" id="{2296704F-21E8-05D4-0E63-EE8BDFBC54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9416" y="5977252"/>
            <a:ext cx="1280985" cy="240395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84203C1-F64E-43E4-8AA5-35C03BBF7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3EC8-413D-449F-AA35-5A4EDC194B8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027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03E42281-6F3D-423B-9B98-84FB793A604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38400" y="1131120"/>
            <a:ext cx="11014920" cy="1066320"/>
          </a:xfrm>
        </p:spPr>
        <p:txBody>
          <a:bodyPr/>
          <a:lstStyle/>
          <a:p>
            <a:pPr lvl="0">
              <a:spcBef>
                <a:spcPts val="1001"/>
              </a:spcBef>
              <a:buNone/>
            </a:pPr>
            <a:r>
              <a:rPr lang="fr-FR" sz="19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Tidy</a:t>
            </a:r>
            <a:r>
              <a:rPr lang="fr-FR" sz="19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verse</a:t>
            </a:r>
            <a:r>
              <a:rPr lang="fr-FR" sz="1900" dirty="0">
                <a:latin typeface="Arial" panose="020B0604020202020204" pitchFamily="34" charset="0"/>
                <a:cs typeface="Arial" panose="020B0604020202020204" pitchFamily="34" charset="0"/>
              </a:rPr>
              <a:t>, « </a:t>
            </a:r>
            <a:r>
              <a:rPr lang="fr-FR" sz="1900" i="1" dirty="0">
                <a:latin typeface="Arial" panose="020B0604020202020204" pitchFamily="34" charset="0"/>
                <a:cs typeface="Arial" panose="020B0604020202020204" pitchFamily="34" charset="0"/>
              </a:rPr>
              <a:t>univers rangé</a:t>
            </a:r>
            <a:r>
              <a:rPr lang="fr-FR" sz="1900" dirty="0">
                <a:latin typeface="Arial" panose="020B0604020202020204" pitchFamily="34" charset="0"/>
                <a:cs typeface="Arial" panose="020B0604020202020204" pitchFamily="34" charset="0"/>
              </a:rPr>
              <a:t> » : Ensemble de packages R fait pour fonctionner ensemble (même logique, même grammaire) pour l’ensemble de la chaîne de traitement de la donnée</a:t>
            </a:r>
          </a:p>
          <a:p>
            <a:pPr lvl="0">
              <a:spcBef>
                <a:spcPts val="1001"/>
              </a:spcBef>
              <a:buNone/>
            </a:pPr>
            <a:endParaRPr lang="fr-FR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1001"/>
              </a:spcBef>
              <a:buNone/>
            </a:pPr>
            <a:endParaRPr lang="fr-FR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1001"/>
              </a:spcBef>
              <a:buNone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1001"/>
              </a:spcBef>
              <a:buNone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1001"/>
              </a:spcBef>
              <a:buNone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3">
            <a:extLst>
              <a:ext uri="{FF2B5EF4-FFF2-40B4-BE49-F238E27FC236}">
                <a16:creationId xmlns:a16="http://schemas.microsoft.com/office/drawing/2014/main" id="{17C6C60E-CFFC-4CF8-9B2C-9AA4E37E114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480" y="6356520"/>
            <a:ext cx="274284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54A720-58B1-4921-8C8B-0831790C4585}" type="slidenum">
              <a:rPr sz="1200">
                <a:solidFill>
                  <a:schemeClr val="bg1">
                    <a:lumMod val="50000"/>
                  </a:schemeClr>
                </a:solidFill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ZoneTexte 4">
            <a:extLst>
              <a:ext uri="{FF2B5EF4-FFF2-40B4-BE49-F238E27FC236}">
                <a16:creationId xmlns:a16="http://schemas.microsoft.com/office/drawing/2014/main" id="{D4FD68BF-C292-4833-A039-EB1872DCFE25}"/>
              </a:ext>
            </a:extLst>
          </p:cNvPr>
          <p:cNvSpPr/>
          <p:nvPr/>
        </p:nvSpPr>
        <p:spPr>
          <a:xfrm>
            <a:off x="246240" y="177840"/>
            <a:ext cx="2280240" cy="5052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125D4A"/>
                </a:solidFill>
                <a:effectLst/>
                <a:uLnTx/>
                <a:uFillTx/>
                <a:latin typeface="Arial" pitchFamily="18"/>
                <a:ea typeface="Source Code Pro" pitchFamily="2"/>
                <a:cs typeface="Arial" pitchFamily="2"/>
              </a:rPr>
              <a:t>Le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25D4A"/>
                </a:solidFill>
                <a:effectLst/>
                <a:uLnTx/>
                <a:uFillTx/>
                <a:latin typeface="Arial" pitchFamily="18"/>
                <a:ea typeface="Source Code Pro" pitchFamily="2"/>
                <a:cs typeface="Arial" pitchFamily="2"/>
              </a:rPr>
              <a:t>tidyverse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125D4A"/>
              </a:solidFill>
              <a:effectLst/>
              <a:uLnTx/>
              <a:uFillTx/>
              <a:latin typeface="Arial" pitchFamily="18"/>
              <a:ea typeface="Source Code Pro" pitchFamily="2"/>
              <a:cs typeface="Arial" pitchFamily="2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EAA1821-AB14-4423-A4E8-5786A19326E8}"/>
              </a:ext>
            </a:extLst>
          </p:cNvPr>
          <p:cNvSpPr/>
          <p:nvPr/>
        </p:nvSpPr>
        <p:spPr>
          <a:xfrm>
            <a:off x="234720" y="813600"/>
            <a:ext cx="11618280" cy="45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125D4A"/>
          </a:solidFill>
          <a:ln w="12600">
            <a:solidFill>
              <a:srgbClr val="125D4A"/>
            </a:solidFill>
            <a:prstDash val="solid"/>
            <a:miter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125D4A"/>
              </a:solidFill>
              <a:effectLst/>
              <a:uLnTx/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pic>
        <p:nvPicPr>
          <p:cNvPr id="6" name="Image 7">
            <a:extLst>
              <a:ext uri="{FF2B5EF4-FFF2-40B4-BE49-F238E27FC236}">
                <a16:creationId xmlns:a16="http://schemas.microsoft.com/office/drawing/2014/main" id="{F3A1A0BA-8752-4E34-AF4F-C701B2CDB68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932561" y="3924819"/>
            <a:ext cx="6767279" cy="2114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9">
            <a:extLst>
              <a:ext uri="{FF2B5EF4-FFF2-40B4-BE49-F238E27FC236}">
                <a16:creationId xmlns:a16="http://schemas.microsoft.com/office/drawing/2014/main" id="{02711694-E1FE-4755-B46E-3A03386AA0EC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1229260" y="70473"/>
            <a:ext cx="62374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11">
            <a:extLst>
              <a:ext uri="{FF2B5EF4-FFF2-40B4-BE49-F238E27FC236}">
                <a16:creationId xmlns:a16="http://schemas.microsoft.com/office/drawing/2014/main" id="{074E36F6-935B-42BC-8B33-9C5ABA996115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3216241" y="2030040"/>
            <a:ext cx="3099959" cy="11332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178C8BD-136C-478D-95D2-6D51F92E8A41}"/>
              </a:ext>
            </a:extLst>
          </p:cNvPr>
          <p:cNvSpPr/>
          <p:nvPr/>
        </p:nvSpPr>
        <p:spPr>
          <a:xfrm>
            <a:off x="338400" y="3532728"/>
            <a:ext cx="10768320" cy="88725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45000"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  <a:hlinkClick r:id="rId7"/>
              </a:rPr>
              <a:t>Tidy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  <a:hlinkClick r:id="rId7"/>
              </a:rPr>
              <a:t> data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(« </a:t>
            </a: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donnée propre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 »), concept d’Hadley Wickham : modèle d’organisation des données pour faciliter le nettoyage, structurer la donnée pour faciliter son exploitation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icrosoft YaHei" pitchFamily="2"/>
              <a:cs typeface="Arial" panose="020B0604020202020204" pitchFamily="34" charset="0"/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9515E77E-C048-4080-A434-35041414E216}"/>
              </a:ext>
            </a:extLst>
          </p:cNvPr>
          <p:cNvSpPr/>
          <p:nvPr/>
        </p:nvSpPr>
        <p:spPr>
          <a:xfrm>
            <a:off x="533520" y="6003720"/>
            <a:ext cx="6095519" cy="62179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icrosoft YaHei" pitchFamily="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45000"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  <a:hlinkClick r:id="rId8"/>
              </a:rPr>
              <a:t>Livre de ressource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 par Wickham et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Grolemund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icrosoft YaHei" pitchFamily="2"/>
              <a:cs typeface="Arial" panose="020B0604020202020204" pitchFamily="34" charset="0"/>
            </a:endParaRP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A4DC9EBD-84BC-4462-B558-D5FAD649D579}"/>
              </a:ext>
            </a:extLst>
          </p:cNvPr>
          <p:cNvSpPr/>
          <p:nvPr/>
        </p:nvSpPr>
        <p:spPr>
          <a:xfrm>
            <a:off x="2953800" y="5726880"/>
            <a:ext cx="2287080" cy="272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18"/>
                <a:ea typeface="Microsoft YaHei" pitchFamily="2"/>
                <a:cs typeface="Arial" pitchFamily="2"/>
              </a:rPr>
              <a:t>chaque variable est une colonne</a:t>
            </a:r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FFE815B3-2A9B-4789-985F-BFA6EDA28E04}"/>
              </a:ext>
            </a:extLst>
          </p:cNvPr>
          <p:cNvSpPr/>
          <p:nvPr/>
        </p:nvSpPr>
        <p:spPr>
          <a:xfrm>
            <a:off x="5209914" y="5726880"/>
            <a:ext cx="2287080" cy="272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18"/>
                <a:ea typeface="Microsoft YaHei" pitchFamily="2"/>
                <a:cs typeface="Arial" pitchFamily="2"/>
              </a:rPr>
              <a:t>chaque observation est une ligne</a:t>
            </a:r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id="{53C31B3B-D9BE-4D4D-BBDA-C38459973007}"/>
              </a:ext>
            </a:extLst>
          </p:cNvPr>
          <p:cNvSpPr/>
          <p:nvPr/>
        </p:nvSpPr>
        <p:spPr>
          <a:xfrm>
            <a:off x="7475754" y="5726880"/>
            <a:ext cx="2317320" cy="272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18"/>
                <a:ea typeface="Microsoft YaHei" pitchFamily="2"/>
                <a:cs typeface="Arial" pitchFamily="2"/>
              </a:rPr>
              <a:t>chaque valeur est dans une cellule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07817111-608E-4A81-8E72-271DE437C3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946" y="1686209"/>
            <a:ext cx="2569668" cy="187762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>
            <a:extLst>
              <a:ext uri="{FF2B5EF4-FFF2-40B4-BE49-F238E27FC236}">
                <a16:creationId xmlns:a16="http://schemas.microsoft.com/office/drawing/2014/main" id="{7B1011F9-1296-4A71-86C6-3F1D26DC1FB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480" y="6356520"/>
            <a:ext cx="274284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70EF4C-D7FE-4A85-8EC3-FD2E61543438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itchFamily="18"/>
              <a:ea typeface="+mn-ea"/>
              <a:cs typeface="Tahoma" pitchFamily="2"/>
            </a:endParaRPr>
          </a:p>
        </p:txBody>
      </p:sp>
      <p:sp>
        <p:nvSpPr>
          <p:cNvPr id="3" name="ZoneTexte 4">
            <a:extLst>
              <a:ext uri="{FF2B5EF4-FFF2-40B4-BE49-F238E27FC236}">
                <a16:creationId xmlns:a16="http://schemas.microsoft.com/office/drawing/2014/main" id="{8EB852B1-E7FE-42C1-A92E-D70386A44A0F}"/>
              </a:ext>
            </a:extLst>
          </p:cNvPr>
          <p:cNvSpPr/>
          <p:nvPr/>
        </p:nvSpPr>
        <p:spPr>
          <a:xfrm>
            <a:off x="252000" y="201600"/>
            <a:ext cx="1645200" cy="518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solidFill>
                  <a:srgbClr val="125D4A"/>
                </a:solidFill>
                <a:effectLst/>
                <a:uLnTx/>
                <a:uFillTx/>
                <a:latin typeface="Arial" pitchFamily="18"/>
                <a:ea typeface="Source Code Pro" pitchFamily="2"/>
                <a:cs typeface="Arial" pitchFamily="2"/>
              </a:rPr>
              <a:t>Le tibble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3BC6FCF-8A14-48B0-8719-34C266642323}"/>
              </a:ext>
            </a:extLst>
          </p:cNvPr>
          <p:cNvSpPr/>
          <p:nvPr/>
        </p:nvSpPr>
        <p:spPr>
          <a:xfrm>
            <a:off x="234720" y="813600"/>
            <a:ext cx="11618280" cy="45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125D4A"/>
          </a:solidFill>
          <a:ln w="12600">
            <a:solidFill>
              <a:srgbClr val="125D4A"/>
            </a:solidFill>
            <a:prstDash val="solid"/>
            <a:miter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ZoneTexte 7">
            <a:extLst>
              <a:ext uri="{FF2B5EF4-FFF2-40B4-BE49-F238E27FC236}">
                <a16:creationId xmlns:a16="http://schemas.microsoft.com/office/drawing/2014/main" id="{18292D06-1CF8-46E1-B37E-C68869965FF3}"/>
              </a:ext>
            </a:extLst>
          </p:cNvPr>
          <p:cNvSpPr/>
          <p:nvPr/>
        </p:nvSpPr>
        <p:spPr>
          <a:xfrm>
            <a:off x="603720" y="1074240"/>
            <a:ext cx="11132280" cy="168362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Tibble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 est un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dataframe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 avec plus de fonctionnalités :</a:t>
            </a:r>
          </a:p>
          <a:p>
            <a:pPr marL="12001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45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affichage plus complet (type des colonnes, dimension)</a:t>
            </a:r>
          </a:p>
          <a:p>
            <a:pPr marL="12001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45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type de variables ne sont pas modifiées automatiquement au chargement</a:t>
            </a:r>
          </a:p>
          <a:p>
            <a:pPr marL="12001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45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pas de nom de lignes (ne conserve que des numéro de ligne)</a:t>
            </a:r>
          </a:p>
          <a:p>
            <a:pPr marL="12001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45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colonnes ne sont pas renommées automatiquement (sauf si nom identique)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icrosoft YaHei" pitchFamily="2"/>
              <a:cs typeface="Arial" panose="020B0604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A8BAE26-3E67-4158-B4E5-1837965E95B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26020" y="2914192"/>
            <a:ext cx="5217840" cy="1576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70CD32E-10A3-4EB2-8047-659E84C2E9F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393600" y="2884112"/>
            <a:ext cx="5088239" cy="135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121E775-2E78-460A-86C0-E0041527C48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418680" y="4449752"/>
            <a:ext cx="5169600" cy="4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phique 9">
            <a:extLst>
              <a:ext uri="{FF2B5EF4-FFF2-40B4-BE49-F238E27FC236}">
                <a16:creationId xmlns:a16="http://schemas.microsoft.com/office/drawing/2014/main" id="{177EEC7F-4CC8-4647-A930-2E2061B92D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29260" y="79527"/>
            <a:ext cx="621127" cy="7200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3C1DF045-1895-40A8-9230-340A960C2EC3}"/>
              </a:ext>
            </a:extLst>
          </p:cNvPr>
          <p:cNvSpPr txBox="1"/>
          <p:nvPr/>
        </p:nvSpPr>
        <p:spPr>
          <a:xfrm>
            <a:off x="603720" y="5163999"/>
            <a:ext cx="104557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Les fonctions du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Tidyverse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 peuvent se faire avec des data frames mais elles retournent des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tibbles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icrosoft YaHei" pitchFamily="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Pour convertir en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tibble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 :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as_tibble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()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Pour convertir en data frame :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as.data.frame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()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61C8445-64F3-4AC4-8852-B30EDC285326}"/>
              </a:ext>
            </a:extLst>
          </p:cNvPr>
          <p:cNvSpPr txBox="1"/>
          <p:nvPr/>
        </p:nvSpPr>
        <p:spPr>
          <a:xfrm>
            <a:off x="8774151" y="4121300"/>
            <a:ext cx="653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125D4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[…]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C088A0-805C-4C4A-8580-94D446F8A9E9}"/>
              </a:ext>
            </a:extLst>
          </p:cNvPr>
          <p:cNvSpPr/>
          <p:nvPr/>
        </p:nvSpPr>
        <p:spPr>
          <a:xfrm>
            <a:off x="826020" y="2884112"/>
            <a:ext cx="5269980" cy="1687888"/>
          </a:xfrm>
          <a:prstGeom prst="rect">
            <a:avLst/>
          </a:prstGeom>
          <a:noFill/>
          <a:ln w="28575"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BF769B0-4E88-4B8E-8A77-CE3FEBAA1F68}"/>
              </a:ext>
            </a:extLst>
          </p:cNvPr>
          <p:cNvSpPr/>
          <p:nvPr/>
        </p:nvSpPr>
        <p:spPr>
          <a:xfrm>
            <a:off x="6393600" y="2855966"/>
            <a:ext cx="5194680" cy="2097774"/>
          </a:xfrm>
          <a:prstGeom prst="rect">
            <a:avLst/>
          </a:prstGeom>
          <a:noFill/>
          <a:ln w="28575"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>
            <a:extLst>
              <a:ext uri="{FF2B5EF4-FFF2-40B4-BE49-F238E27FC236}">
                <a16:creationId xmlns:a16="http://schemas.microsoft.com/office/drawing/2014/main" id="{45B629BC-489F-458D-A1C8-09F3D69121E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480" y="6356520"/>
            <a:ext cx="274284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9B1B39-7DA9-4C4D-BE5C-94C14631FC7B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9EC5B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9EC5BB"/>
              </a:solidFill>
              <a:effectLst/>
              <a:uLnTx/>
              <a:uFillTx/>
              <a:latin typeface="Calibri" pitchFamily="18"/>
              <a:ea typeface="+mn-ea"/>
              <a:cs typeface="Tahoma" pitchFamily="2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E62DA05-5608-4463-88FA-2F01872EF727}"/>
              </a:ext>
            </a:extLst>
          </p:cNvPr>
          <p:cNvSpPr/>
          <p:nvPr/>
        </p:nvSpPr>
        <p:spPr>
          <a:xfrm>
            <a:off x="607320" y="1225080"/>
            <a:ext cx="10586880" cy="327636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Pipe ( %&gt;%) permet de :  </a:t>
            </a:r>
          </a:p>
          <a:p>
            <a:pPr marL="1200150" marR="0" lvl="5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45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 structurer des séquences d’opérations,</a:t>
            </a:r>
          </a:p>
          <a:p>
            <a:pPr marL="1200150" marR="0" lvl="5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45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 minimiser la création d’objets intermédiaire</a:t>
            </a:r>
          </a:p>
          <a:p>
            <a:pPr marL="1200150" marR="0" lvl="5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45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 faciliter la lecture en évitant le </a:t>
            </a:r>
            <a:r>
              <a:rPr kumimoji="0" lang="fr-FR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nesting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 (encastrement des fonctions)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icrosoft YaHei" pitchFamily="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Il se lit de gauche à droite, le résultat de la première opération est donnée via le pipe à la suivante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icrosoft YaHei" pitchFamily="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icrosoft YaHei" pitchFamily="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icrosoft YaHei" pitchFamily="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icrosoft YaHei" pitchFamily="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icrosoft YaHei" pitchFamily="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icrosoft YaHei" pitchFamily="2"/>
              <a:cs typeface="Arial" panose="020B0604020202020204" pitchFamily="34" charset="0"/>
            </a:endParaRPr>
          </a:p>
        </p:txBody>
      </p:sp>
      <p:sp>
        <p:nvSpPr>
          <p:cNvPr id="4" name="ZoneTexte 6">
            <a:extLst>
              <a:ext uri="{FF2B5EF4-FFF2-40B4-BE49-F238E27FC236}">
                <a16:creationId xmlns:a16="http://schemas.microsoft.com/office/drawing/2014/main" id="{4EE141BB-99C6-40F8-88D4-E8EEE6E92344}"/>
              </a:ext>
            </a:extLst>
          </p:cNvPr>
          <p:cNvSpPr/>
          <p:nvPr/>
        </p:nvSpPr>
        <p:spPr>
          <a:xfrm>
            <a:off x="228960" y="201600"/>
            <a:ext cx="1441613" cy="5052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125D4A"/>
                </a:solidFill>
                <a:effectLst/>
                <a:uLnTx/>
                <a:uFillTx/>
                <a:latin typeface="Arial" pitchFamily="18"/>
                <a:ea typeface="Source Code Pro" pitchFamily="2"/>
                <a:cs typeface="Arial" pitchFamily="2"/>
              </a:rPr>
              <a:t>Le pipe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7BA32559-34F7-48EA-B689-DC47CC29F7A6}"/>
              </a:ext>
            </a:extLst>
          </p:cNvPr>
          <p:cNvSpPr/>
          <p:nvPr/>
        </p:nvSpPr>
        <p:spPr>
          <a:xfrm>
            <a:off x="234720" y="813600"/>
            <a:ext cx="11618280" cy="45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125D4A"/>
          </a:solidFill>
          <a:ln w="12600">
            <a:solidFill>
              <a:srgbClr val="125D4A"/>
            </a:solidFill>
            <a:prstDash val="solid"/>
            <a:miter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AFFCC12-E170-4F93-990F-12D5AF89C0B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948999" y="3210120"/>
            <a:ext cx="2047680" cy="437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CA82CF9-692D-43C5-A523-1D4A600E25D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183612" y="3250080"/>
            <a:ext cx="2047680" cy="42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DF132AF-14F2-4F08-8E07-4921241A7611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183612" y="5162473"/>
            <a:ext cx="2361960" cy="294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6CBBE8F-86B3-4C48-A340-40B592D5918D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5177099" y="5028912"/>
            <a:ext cx="1837799" cy="85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320ED5D-B272-4A40-8936-EBF4916E7FA2}"/>
              </a:ext>
            </a:extLst>
          </p:cNvPr>
          <p:cNvSpPr txBox="1"/>
          <p:nvPr/>
        </p:nvSpPr>
        <p:spPr>
          <a:xfrm>
            <a:off x="792000" y="4176000"/>
            <a:ext cx="8856000" cy="603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18"/>
                <a:ea typeface="Microsoft YaHei" pitchFamily="2"/>
                <a:cs typeface="Arial" pitchFamily="2"/>
              </a:rPr>
              <a:t>Plus intuitif que l'encastrement des fonctions qui se lit de droite à gauche.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18"/>
                <a:ea typeface="Microsoft YaHei" pitchFamily="2"/>
                <a:cs typeface="Arial" pitchFamily="2"/>
              </a:rPr>
              <a:t>Bonne pratique : aller à la ligne après chaque pipe (%&gt;%)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40F538-5AFF-497E-B633-57F99529719C}"/>
              </a:ext>
            </a:extLst>
          </p:cNvPr>
          <p:cNvSpPr/>
          <p:nvPr/>
        </p:nvSpPr>
        <p:spPr>
          <a:xfrm>
            <a:off x="2183612" y="3142695"/>
            <a:ext cx="2139813" cy="667185"/>
          </a:xfrm>
          <a:prstGeom prst="rect">
            <a:avLst/>
          </a:prstGeom>
          <a:noFill/>
          <a:ln w="28575"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6EA96C-EFCF-4808-B5AC-E0DC06950061}"/>
              </a:ext>
            </a:extLst>
          </p:cNvPr>
          <p:cNvSpPr/>
          <p:nvPr/>
        </p:nvSpPr>
        <p:spPr>
          <a:xfrm>
            <a:off x="4864963" y="3142695"/>
            <a:ext cx="2254928" cy="667185"/>
          </a:xfrm>
          <a:prstGeom prst="rect">
            <a:avLst/>
          </a:prstGeom>
          <a:noFill/>
          <a:ln w="28575"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9F735C-B09A-4E2B-8167-3659D7748438}"/>
              </a:ext>
            </a:extLst>
          </p:cNvPr>
          <p:cNvSpPr/>
          <p:nvPr/>
        </p:nvSpPr>
        <p:spPr>
          <a:xfrm>
            <a:off x="2128009" y="5010672"/>
            <a:ext cx="2514278" cy="603000"/>
          </a:xfrm>
          <a:prstGeom prst="rect">
            <a:avLst/>
          </a:prstGeom>
          <a:noFill/>
          <a:ln w="28575"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AC6A4A-2554-47A5-9646-A781813D1962}"/>
              </a:ext>
            </a:extLst>
          </p:cNvPr>
          <p:cNvSpPr/>
          <p:nvPr/>
        </p:nvSpPr>
        <p:spPr>
          <a:xfrm>
            <a:off x="5128159" y="4905574"/>
            <a:ext cx="1935681" cy="1103477"/>
          </a:xfrm>
          <a:prstGeom prst="rect">
            <a:avLst/>
          </a:prstGeom>
          <a:noFill/>
          <a:ln w="28575"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2">
            <a:extLst>
              <a:ext uri="{FF2B5EF4-FFF2-40B4-BE49-F238E27FC236}">
                <a16:creationId xmlns:a16="http://schemas.microsoft.com/office/drawing/2014/main" id="{E8600A3A-1717-48ED-8B8F-652F12063A9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352000" y="1800000"/>
            <a:ext cx="3671640" cy="388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62A479-226E-4AA3-9525-80B6A7EA2A8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32200" y="1424520"/>
            <a:ext cx="10515240" cy="4350960"/>
          </a:xfrm>
        </p:spPr>
        <p:txBody>
          <a:bodyPr/>
          <a:lstStyle/>
          <a:p>
            <a:pPr lvl="0">
              <a:spcBef>
                <a:spcPts val="1001"/>
              </a:spcBef>
              <a:buNone/>
            </a:pPr>
            <a:r>
              <a:rPr 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Dplyr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est le package dédié à la manipulation des données. Les verbes principaux sont :</a:t>
            </a:r>
          </a:p>
          <a:p>
            <a:pPr lvl="1">
              <a:spcBef>
                <a:spcPts val="499"/>
              </a:spcBef>
              <a:buFont typeface="Arial" pitchFamily="32"/>
              <a:buChar char="•"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select() pour sélectionner des variables par leur nom</a:t>
            </a:r>
          </a:p>
          <a:p>
            <a:pPr lvl="1">
              <a:spcBef>
                <a:spcPts val="499"/>
              </a:spcBef>
              <a:buFont typeface="Arial" pitchFamily="32"/>
              <a:buChar char="•"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499"/>
              </a:spcBef>
              <a:buFont typeface="Arial" pitchFamily="32"/>
              <a:buChar char="•"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filter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() pour filtrer des observations selon leur valeur.</a:t>
            </a:r>
          </a:p>
          <a:p>
            <a:pPr lvl="1">
              <a:spcBef>
                <a:spcPts val="499"/>
              </a:spcBef>
              <a:buFont typeface="Arial" pitchFamily="32"/>
              <a:buChar char="•"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499"/>
              </a:spcBef>
              <a:buFont typeface="Arial" pitchFamily="32"/>
              <a:buChar char="•"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arrange() pour changer l’</a:t>
            </a:r>
            <a:r>
              <a:rPr 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odre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des colonnes.</a:t>
            </a:r>
          </a:p>
          <a:p>
            <a:pPr lvl="1">
              <a:spcBef>
                <a:spcPts val="499"/>
              </a:spcBef>
              <a:buFont typeface="Arial" pitchFamily="32"/>
              <a:buChar char="•"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499"/>
              </a:spcBef>
              <a:buFont typeface="Arial" pitchFamily="32"/>
              <a:buChar char="•"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mutate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() pour modifier ou ajouter de nouvelles variables</a:t>
            </a:r>
          </a:p>
          <a:p>
            <a:pPr lvl="1">
              <a:spcBef>
                <a:spcPts val="499"/>
              </a:spcBef>
              <a:buFont typeface="Arial" pitchFamily="32"/>
              <a:buChar char="•"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499"/>
              </a:spcBef>
              <a:buFont typeface="Arial" pitchFamily="32"/>
              <a:buChar char="•"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summarise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() pour réduire les observations (moyenne, somme).</a:t>
            </a:r>
          </a:p>
          <a:p>
            <a:pPr lvl="1">
              <a:spcBef>
                <a:spcPts val="499"/>
              </a:spcBef>
              <a:buFont typeface="Arial" pitchFamily="32"/>
              <a:buChar char="•"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499"/>
              </a:spcBef>
              <a:buFont typeface="Arial" pitchFamily="32"/>
              <a:buChar char="•"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1001"/>
              </a:spcBef>
              <a:buNone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508F98A-6D9D-42CF-82A0-788EC746805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480" y="6356520"/>
            <a:ext cx="274284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C634B6-9862-4C62-B737-417669C14989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itchFamily="18"/>
              <a:ea typeface="+mn-ea"/>
              <a:cs typeface="Tahoma" pitchFamily="2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401538D-8273-4153-9043-B45CB1A7CA55}"/>
              </a:ext>
            </a:extLst>
          </p:cNvPr>
          <p:cNvSpPr/>
          <p:nvPr/>
        </p:nvSpPr>
        <p:spPr>
          <a:xfrm>
            <a:off x="234720" y="813600"/>
            <a:ext cx="11618280" cy="45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125D4A"/>
          </a:solidFill>
          <a:ln w="12600">
            <a:solidFill>
              <a:srgbClr val="125D4A"/>
            </a:solidFill>
            <a:prstDash val="solid"/>
            <a:miter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6" name="ZoneTexte 6">
            <a:extLst>
              <a:ext uri="{FF2B5EF4-FFF2-40B4-BE49-F238E27FC236}">
                <a16:creationId xmlns:a16="http://schemas.microsoft.com/office/drawing/2014/main" id="{9B77C23A-1CDE-4AE2-BF24-3776D6A22BE5}"/>
              </a:ext>
            </a:extLst>
          </p:cNvPr>
          <p:cNvSpPr/>
          <p:nvPr/>
        </p:nvSpPr>
        <p:spPr>
          <a:xfrm>
            <a:off x="239760" y="177840"/>
            <a:ext cx="1102481" cy="5052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solidFill>
                  <a:srgbClr val="125D4A"/>
                </a:solidFill>
                <a:effectLst/>
                <a:uLnTx/>
                <a:uFillTx/>
                <a:latin typeface="Arial" pitchFamily="18"/>
                <a:ea typeface="Source Code Pro" pitchFamily="2"/>
                <a:cs typeface="Arial" pitchFamily="2"/>
              </a:rPr>
              <a:t>Dplyr</a:t>
            </a:r>
          </a:p>
        </p:txBody>
      </p:sp>
      <p:pic>
        <p:nvPicPr>
          <p:cNvPr id="7" name="Image 7">
            <a:extLst>
              <a:ext uri="{FF2B5EF4-FFF2-40B4-BE49-F238E27FC236}">
                <a16:creationId xmlns:a16="http://schemas.microsoft.com/office/drawing/2014/main" id="{6B5F0093-479A-444D-84D1-C838DF029C3B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1229113" y="70473"/>
            <a:ext cx="623887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6B2E4E6-638C-4D71-A771-FF8681E2238A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077375" y="2349362"/>
            <a:ext cx="6086160" cy="33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15DE7D0-7F44-4B7A-B6DE-4AF2947771A4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2070414" y="5243400"/>
            <a:ext cx="2771280" cy="323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DE7DF40-4A83-462D-ADCE-C2AA13328952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2067655" y="6265441"/>
            <a:ext cx="2628720" cy="304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D425EF2-E171-49FF-B301-A9BBB7DBEBD9}"/>
              </a:ext>
            </a:extLst>
          </p:cNvPr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2077375" y="4293360"/>
            <a:ext cx="2619000" cy="33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7BB5335-54B3-4F94-B29B-9A5D58FA0D2A}"/>
              </a:ext>
            </a:extLst>
          </p:cNvPr>
          <p:cNvPicPr>
            <a:picLocks noChangeAspect="1"/>
          </p:cNvPicPr>
          <p:nvPr/>
        </p:nvPicPr>
        <p:blipFill>
          <a:blip r:embed="rId9">
            <a:lum/>
            <a:alphaModFix/>
          </a:blip>
          <a:srcRect/>
          <a:stretch>
            <a:fillRect/>
          </a:stretch>
        </p:blipFill>
        <p:spPr>
          <a:xfrm>
            <a:off x="2077375" y="3332160"/>
            <a:ext cx="2866680" cy="29484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D31FAE52-3842-4B46-923E-AC040BBA64A6}"/>
              </a:ext>
            </a:extLst>
          </p:cNvPr>
          <p:cNvSpPr txBox="1"/>
          <p:nvPr/>
        </p:nvSpPr>
        <p:spPr>
          <a:xfrm>
            <a:off x="10747440" y="5612563"/>
            <a:ext cx="588023" cy="238355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18"/>
                <a:ea typeface="Microsoft YaHei" pitchFamily="2"/>
                <a:cs typeface="Arial" pitchFamily="2"/>
                <a:hlinkClick r:id="rId10"/>
              </a:rPr>
              <a:t>Source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229DAB-338D-4430-9BEB-1E0693905F2E}"/>
              </a:ext>
            </a:extLst>
          </p:cNvPr>
          <p:cNvSpPr/>
          <p:nvPr/>
        </p:nvSpPr>
        <p:spPr>
          <a:xfrm>
            <a:off x="2040326" y="2310662"/>
            <a:ext cx="6143347" cy="379260"/>
          </a:xfrm>
          <a:prstGeom prst="rect">
            <a:avLst/>
          </a:prstGeom>
          <a:noFill/>
          <a:ln w="28575"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0318B9-7D60-4A2E-8AE5-955AC5B2ADA3}"/>
              </a:ext>
            </a:extLst>
          </p:cNvPr>
          <p:cNvSpPr/>
          <p:nvPr/>
        </p:nvSpPr>
        <p:spPr>
          <a:xfrm>
            <a:off x="2043261" y="3270713"/>
            <a:ext cx="2825586" cy="379260"/>
          </a:xfrm>
          <a:prstGeom prst="rect">
            <a:avLst/>
          </a:prstGeom>
          <a:noFill/>
          <a:ln w="28575"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DF83E67-3383-4026-8867-5E1D9FEDF78A}"/>
              </a:ext>
            </a:extLst>
          </p:cNvPr>
          <p:cNvSpPr/>
          <p:nvPr/>
        </p:nvSpPr>
        <p:spPr>
          <a:xfrm>
            <a:off x="2040326" y="4270230"/>
            <a:ext cx="2656049" cy="379260"/>
          </a:xfrm>
          <a:prstGeom prst="rect">
            <a:avLst/>
          </a:prstGeom>
          <a:noFill/>
          <a:ln w="28575"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34AD459-1223-45DD-B1F9-ECEA1F7BBE63}"/>
              </a:ext>
            </a:extLst>
          </p:cNvPr>
          <p:cNvSpPr/>
          <p:nvPr/>
        </p:nvSpPr>
        <p:spPr>
          <a:xfrm>
            <a:off x="2040327" y="5206519"/>
            <a:ext cx="2801368" cy="379260"/>
          </a:xfrm>
          <a:prstGeom prst="rect">
            <a:avLst/>
          </a:prstGeom>
          <a:noFill/>
          <a:ln w="28575"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706695A-E1E5-4B59-BBA5-3E5FEFC8CEBE}"/>
              </a:ext>
            </a:extLst>
          </p:cNvPr>
          <p:cNvSpPr/>
          <p:nvPr/>
        </p:nvSpPr>
        <p:spPr>
          <a:xfrm>
            <a:off x="2040326" y="6238734"/>
            <a:ext cx="2742841" cy="379260"/>
          </a:xfrm>
          <a:prstGeom prst="rect">
            <a:avLst/>
          </a:prstGeom>
          <a:noFill/>
          <a:ln w="28575"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6">
            <a:extLst>
              <a:ext uri="{FF2B5EF4-FFF2-40B4-BE49-F238E27FC236}">
                <a16:creationId xmlns:a16="http://schemas.microsoft.com/office/drawing/2014/main" id="{FBEEFC69-AA95-45E1-8472-5041D38DAEC7}"/>
              </a:ext>
            </a:extLst>
          </p:cNvPr>
          <p:cNvSpPr/>
          <p:nvPr/>
        </p:nvSpPr>
        <p:spPr>
          <a:xfrm>
            <a:off x="239760" y="177840"/>
            <a:ext cx="1102481" cy="5052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25D4A"/>
                </a:solidFill>
                <a:effectLst/>
                <a:uLnTx/>
                <a:uFillTx/>
                <a:latin typeface="Arial" pitchFamily="18"/>
                <a:ea typeface="Source Code Pro" pitchFamily="2"/>
                <a:cs typeface="Arial" pitchFamily="2"/>
              </a:rPr>
              <a:t>Dplyr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125D4A"/>
              </a:solidFill>
              <a:effectLst/>
              <a:uLnTx/>
              <a:uFillTx/>
              <a:latin typeface="Arial" pitchFamily="18"/>
              <a:ea typeface="Source Code Pro" pitchFamily="2"/>
              <a:cs typeface="Arial" pitchFamily="2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013B880-F5AC-4A3E-B108-AAF0B2358ACC}"/>
              </a:ext>
            </a:extLst>
          </p:cNvPr>
          <p:cNvSpPr/>
          <p:nvPr/>
        </p:nvSpPr>
        <p:spPr>
          <a:xfrm>
            <a:off x="234720" y="813600"/>
            <a:ext cx="11618280" cy="45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125D4A"/>
          </a:solidFill>
          <a:ln w="12600">
            <a:solidFill>
              <a:srgbClr val="125D4A"/>
            </a:solidFill>
            <a:prstDash val="solid"/>
            <a:miter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842D29B-1C7D-4E5C-A412-BAA9B10C521E}"/>
              </a:ext>
            </a:extLst>
          </p:cNvPr>
          <p:cNvSpPr txBox="1"/>
          <p:nvPr/>
        </p:nvSpPr>
        <p:spPr>
          <a:xfrm>
            <a:off x="432000" y="1368000"/>
            <a:ext cx="10666808" cy="5400025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18"/>
                <a:ea typeface="Microsoft YaHei" pitchFamily="2"/>
                <a:cs typeface="Arial" pitchFamily="2"/>
              </a:rPr>
              <a:t>Il existe d'autres verbes :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45000"/>
              <a:buFont typeface="StarSymbol"/>
              <a:buChar char="●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18"/>
                <a:ea typeface="Microsoft YaHei" pitchFamily="2"/>
                <a:cs typeface="Arial" pitchFamily="2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18"/>
                <a:ea typeface="Microsoft YaHei" pitchFamily="2"/>
                <a:cs typeface="Arial" pitchFamily="2"/>
              </a:rPr>
              <a:t>group_by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18"/>
                <a:ea typeface="Microsoft YaHei" pitchFamily="2"/>
                <a:cs typeface="Arial" pitchFamily="2"/>
              </a:rPr>
              <a:t>() pour grouper les observations  selon une variable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45000"/>
              <a:buFont typeface="StarSymbol"/>
              <a:buChar char="●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18"/>
                <a:ea typeface="Microsoft YaHei" pitchFamily="2"/>
                <a:cs typeface="Arial" pitchFamily="2"/>
              </a:rPr>
              <a:t> count() pour compter les observations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45000"/>
              <a:buFont typeface="StarSymbol"/>
              <a:buChar char="●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45000"/>
              <a:buFont typeface="StarSymbol"/>
              <a:buChar char="●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45000"/>
              <a:buFont typeface="StarSymbol"/>
              <a:buChar char="●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45000"/>
              <a:buFont typeface="StarSymbol"/>
              <a:buChar char="●"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18"/>
                <a:ea typeface="Microsoft YaHei" pitchFamily="2"/>
                <a:cs typeface="Arial" pitchFamily="2"/>
              </a:rPr>
              <a:t>rename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18"/>
                <a:ea typeface="Microsoft YaHei" pitchFamily="2"/>
                <a:cs typeface="Arial" pitchFamily="2"/>
              </a:rPr>
              <a:t>() pour changer le nom des variables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45000"/>
              <a:buFont typeface="StarSymbol"/>
              <a:buChar char="●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45000"/>
              <a:buFont typeface="StarSymbol"/>
              <a:buChar char="●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18"/>
                <a:ea typeface="Microsoft YaHei" pitchFamily="2"/>
                <a:cs typeface="Arial" pitchFamily="2"/>
              </a:rPr>
              <a:t>Avec le pipe, on peut facilement nettoyer et manipuler un jeu de données en ne créant qu'un seul objet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18"/>
                <a:ea typeface="Microsoft YaHei" pitchFamily="2"/>
                <a:cs typeface="Arial" pitchFamily="2"/>
                <a:hlinkClick r:id="rId3"/>
              </a:rPr>
              <a:t>Feuille de triche de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18"/>
                <a:ea typeface="Microsoft YaHei" pitchFamily="2"/>
                <a:cs typeface="Arial" pitchFamily="2"/>
                <a:hlinkClick r:id="rId3"/>
              </a:rPr>
              <a:t>Dplyr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18"/>
              <a:ea typeface="Microsoft YaHei" pitchFamily="2"/>
              <a:cs typeface="Arial" pitchFamily="2"/>
              <a:hlinkClick r:id="rId3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55DC65F-428A-467F-9165-1F18D7F4B013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520000" y="2639266"/>
            <a:ext cx="2209320" cy="456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730BEFD-929A-41AC-9F94-7BEDD05D7C39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520000" y="5149441"/>
            <a:ext cx="2676240" cy="89495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3171D11-3863-4EE0-973E-394935E1E098}"/>
              </a:ext>
            </a:extLst>
          </p:cNvPr>
          <p:cNvSpPr/>
          <p:nvPr/>
        </p:nvSpPr>
        <p:spPr>
          <a:xfrm>
            <a:off x="2370339" y="2601723"/>
            <a:ext cx="2358982" cy="602918"/>
          </a:xfrm>
          <a:prstGeom prst="rect">
            <a:avLst/>
          </a:prstGeom>
          <a:noFill/>
          <a:ln w="28575"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B79DC5-B750-488C-843A-9FFF41B0D181}"/>
              </a:ext>
            </a:extLst>
          </p:cNvPr>
          <p:cNvSpPr/>
          <p:nvPr/>
        </p:nvSpPr>
        <p:spPr>
          <a:xfrm>
            <a:off x="2368507" y="5107894"/>
            <a:ext cx="2787742" cy="1026517"/>
          </a:xfrm>
          <a:prstGeom prst="rect">
            <a:avLst/>
          </a:prstGeom>
          <a:noFill/>
          <a:ln w="28575"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Espace réservé du numéro de diapositive 3">
            <a:extLst>
              <a:ext uri="{FF2B5EF4-FFF2-40B4-BE49-F238E27FC236}">
                <a16:creationId xmlns:a16="http://schemas.microsoft.com/office/drawing/2014/main" id="{E33E0EB5-026C-4B6C-94FA-1FB13427780A}"/>
              </a:ext>
            </a:extLst>
          </p:cNvPr>
          <p:cNvSpPr txBox="1">
            <a:spLocks/>
          </p:cNvSpPr>
          <p:nvPr/>
        </p:nvSpPr>
        <p:spPr>
          <a:xfrm>
            <a:off x="8610480" y="6356520"/>
            <a:ext cx="274284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BC634B6-9862-4C62-B737-417669C14989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pPr algn="r"/>
              <a:t>14</a:t>
            </a:fld>
            <a:endParaRPr lang="en-US" sz="1200" dirty="0">
              <a:solidFill>
                <a:schemeClr val="bg1">
                  <a:lumMod val="50000"/>
                </a:schemeClr>
              </a:solidFill>
              <a:latin typeface="Calibri" pitchFamily="18"/>
              <a:cs typeface="Tahoma" pitchFamily="2"/>
            </a:endParaRPr>
          </a:p>
        </p:txBody>
      </p:sp>
      <p:pic>
        <p:nvPicPr>
          <p:cNvPr id="13" name="Image 7">
            <a:extLst>
              <a:ext uri="{FF2B5EF4-FFF2-40B4-BE49-F238E27FC236}">
                <a16:creationId xmlns:a16="http://schemas.microsoft.com/office/drawing/2014/main" id="{E6521EF7-F7FA-42B7-9A8D-8B79362D190F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11229113" y="70473"/>
            <a:ext cx="623887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ACEAD27-77C3-4EC6-956B-96612FBD20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507" y="3818926"/>
            <a:ext cx="2560542" cy="449619"/>
          </a:xfrm>
          <a:prstGeom prst="rect">
            <a:avLst/>
          </a:prstGeom>
          <a:ln w="28575">
            <a:solidFill>
              <a:srgbClr val="125D4A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6">
            <a:extLst>
              <a:ext uri="{FF2B5EF4-FFF2-40B4-BE49-F238E27FC236}">
                <a16:creationId xmlns:a16="http://schemas.microsoft.com/office/drawing/2014/main" id="{2D5A03F9-DA34-47D4-A256-F868E550F9F6}"/>
              </a:ext>
            </a:extLst>
          </p:cNvPr>
          <p:cNvSpPr/>
          <p:nvPr/>
        </p:nvSpPr>
        <p:spPr>
          <a:xfrm>
            <a:off x="216000" y="201600"/>
            <a:ext cx="4554708" cy="5052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125D4A"/>
                </a:solidFill>
                <a:effectLst/>
                <a:uLnTx/>
                <a:uFillTx/>
                <a:latin typeface="Arial" pitchFamily="18"/>
                <a:ea typeface="Source Code Pro" pitchFamily="2"/>
                <a:cs typeface="Arial" pitchFamily="2"/>
              </a:rPr>
              <a:t>Différence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25D4A"/>
                </a:solidFill>
                <a:effectLst/>
                <a:uLnTx/>
                <a:uFillTx/>
                <a:latin typeface="Arial" pitchFamily="18"/>
                <a:ea typeface="Source Code Pro" pitchFamily="2"/>
                <a:cs typeface="Arial" pitchFamily="2"/>
              </a:rPr>
              <a:t>Dplyr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125D4A"/>
                </a:solidFill>
                <a:effectLst/>
                <a:uLnTx/>
                <a:uFillTx/>
                <a:latin typeface="Arial" pitchFamily="18"/>
                <a:ea typeface="Source Code Pro" pitchFamily="2"/>
                <a:cs typeface="Arial" pitchFamily="2"/>
              </a:rPr>
              <a:t> et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25D4A"/>
                </a:solidFill>
                <a:effectLst/>
                <a:uLnTx/>
                <a:uFillTx/>
                <a:latin typeface="Arial" pitchFamily="18"/>
                <a:ea typeface="Source Code Pro" pitchFamily="2"/>
                <a:cs typeface="Arial" pitchFamily="2"/>
              </a:rPr>
              <a:t>Rbase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125D4A"/>
              </a:solidFill>
              <a:effectLst/>
              <a:uLnTx/>
              <a:uFillTx/>
              <a:latin typeface="Arial" pitchFamily="18"/>
              <a:ea typeface="Source Code Pro" pitchFamily="2"/>
              <a:cs typeface="Arial" pitchFamily="2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C2C0D08-A604-4C8B-9821-2674C2D88C8D}"/>
              </a:ext>
            </a:extLst>
          </p:cNvPr>
          <p:cNvSpPr/>
          <p:nvPr/>
        </p:nvSpPr>
        <p:spPr>
          <a:xfrm>
            <a:off x="234720" y="813600"/>
            <a:ext cx="11618280" cy="45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125D4A"/>
          </a:solidFill>
          <a:ln w="12600">
            <a:solidFill>
              <a:srgbClr val="125D4A"/>
            </a:solidFill>
            <a:prstDash val="solid"/>
            <a:miter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B1BD283-59DF-4FA6-85EA-56EDB42B02F0}"/>
              </a:ext>
            </a:extLst>
          </p:cNvPr>
          <p:cNvSpPr txBox="1"/>
          <p:nvPr/>
        </p:nvSpPr>
        <p:spPr>
          <a:xfrm>
            <a:off x="321798" y="1557000"/>
            <a:ext cx="5112000" cy="603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18"/>
                <a:ea typeface="Microsoft YaHei" pitchFamily="2"/>
                <a:cs typeface="Arial" pitchFamily="2"/>
              </a:rPr>
              <a:t>Pour  sélectionner une variable :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2FEDD03-8FD0-4ED9-AE15-80A09C81BCC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56640" y="2141101"/>
            <a:ext cx="1944000" cy="1486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F672989-FC4B-4BCF-84A2-E9CAAA25F6BE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098881" y="2141101"/>
            <a:ext cx="2012400" cy="15667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8D5C453-1D57-41F8-8124-A0A4E5FF641F}"/>
              </a:ext>
            </a:extLst>
          </p:cNvPr>
          <p:cNvSpPr txBox="1"/>
          <p:nvPr/>
        </p:nvSpPr>
        <p:spPr>
          <a:xfrm>
            <a:off x="503999" y="3888000"/>
            <a:ext cx="10368000" cy="346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18"/>
                <a:ea typeface="Microsoft YaHei" pitchFamily="2"/>
                <a:cs typeface="Arial" pitchFamily="2"/>
              </a:rPr>
              <a:t>Pour la création (colonne, variable) : pas besoin de créer la nouvelle colonne en dur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5AE8F46-DE2F-4B18-A680-0EFD6A48B4C5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03999" y="4441117"/>
            <a:ext cx="5164920" cy="136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0F4D7C7-9A9F-4187-BC23-D7F9628A2C32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5802515" y="4521232"/>
            <a:ext cx="6327814" cy="1240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BB55C2A-F108-4592-BC84-E1D1B52B665F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6272846" y="2001775"/>
            <a:ext cx="3457080" cy="161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71180C7-E224-48D4-8C3B-FE6B0FEAC874}"/>
              </a:ext>
            </a:extLst>
          </p:cNvPr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6302160" y="2235145"/>
            <a:ext cx="3561840" cy="15192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62C53C2F-364D-4F34-83F2-BFB9BA36A8D7}"/>
              </a:ext>
            </a:extLst>
          </p:cNvPr>
          <p:cNvSpPr txBox="1"/>
          <p:nvPr/>
        </p:nvSpPr>
        <p:spPr>
          <a:xfrm>
            <a:off x="5979550" y="1514340"/>
            <a:ext cx="5616000" cy="603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18"/>
                <a:ea typeface="Microsoft YaHei" pitchFamily="2"/>
                <a:cs typeface="Arial" pitchFamily="2"/>
              </a:rPr>
              <a:t>Pour filtrer une observation  selon une condition :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3684F14-DC4C-4CF1-B69B-B8B617994A2C}"/>
              </a:ext>
            </a:extLst>
          </p:cNvPr>
          <p:cNvPicPr>
            <a:picLocks noChangeAspect="1"/>
          </p:cNvPicPr>
          <p:nvPr/>
        </p:nvPicPr>
        <p:blipFill>
          <a:blip r:embed="rId9">
            <a:lum/>
            <a:alphaModFix/>
          </a:blip>
          <a:srcRect/>
          <a:stretch>
            <a:fillRect/>
          </a:stretch>
        </p:blipFill>
        <p:spPr>
          <a:xfrm>
            <a:off x="6086422" y="2619900"/>
            <a:ext cx="5760000" cy="100764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742E056B-EA7A-409B-B09B-921C29609DAC}"/>
              </a:ext>
            </a:extLst>
          </p:cNvPr>
          <p:cNvSpPr txBox="1"/>
          <p:nvPr/>
        </p:nvSpPr>
        <p:spPr>
          <a:xfrm>
            <a:off x="432000" y="6048000"/>
            <a:ext cx="5581506" cy="35633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18"/>
                <a:ea typeface="Microsoft YaHei" pitchFamily="2"/>
                <a:cs typeface="Arial" pitchFamily="2"/>
                <a:hlinkClick r:id="rId10"/>
              </a:rPr>
              <a:t>D'autres exemples d'équivalences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18"/>
                <a:ea typeface="Microsoft YaHei" pitchFamily="2"/>
                <a:cs typeface="Arial" pitchFamily="2"/>
                <a:hlinkClick r:id="rId10"/>
              </a:rPr>
              <a:t>Tidyverse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18"/>
                <a:ea typeface="Microsoft YaHei" pitchFamily="2"/>
                <a:cs typeface="Arial" pitchFamily="2"/>
                <a:hlinkClick r:id="rId10"/>
              </a:rPr>
              <a:t> /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18"/>
                <a:ea typeface="Microsoft YaHei" pitchFamily="2"/>
                <a:cs typeface="Arial" pitchFamily="2"/>
                <a:hlinkClick r:id="rId10"/>
              </a:rPr>
              <a:t>Rbase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18"/>
              <a:ea typeface="Microsoft YaHei" pitchFamily="2"/>
              <a:cs typeface="Arial" pitchFamily="2"/>
              <a:hlinkClick r:id="rId1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3F4DD40-9249-4B86-86E3-AC44AA7FA6F8}"/>
              </a:ext>
            </a:extLst>
          </p:cNvPr>
          <p:cNvSpPr txBox="1"/>
          <p:nvPr/>
        </p:nvSpPr>
        <p:spPr>
          <a:xfrm>
            <a:off x="503999" y="1056443"/>
            <a:ext cx="9225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Plusieurs manière d’arriver à la même fin.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62628A-A114-4A76-B9CD-191DA0B44763}"/>
              </a:ext>
            </a:extLst>
          </p:cNvPr>
          <p:cNvSpPr/>
          <p:nvPr/>
        </p:nvSpPr>
        <p:spPr>
          <a:xfrm>
            <a:off x="542377" y="2072376"/>
            <a:ext cx="2156435" cy="1635444"/>
          </a:xfrm>
          <a:prstGeom prst="rect">
            <a:avLst/>
          </a:prstGeom>
          <a:noFill/>
          <a:ln w="28575"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7D710B-DDF7-499F-8DAC-3FAFF807B0D2}"/>
              </a:ext>
            </a:extLst>
          </p:cNvPr>
          <p:cNvSpPr/>
          <p:nvPr/>
        </p:nvSpPr>
        <p:spPr>
          <a:xfrm>
            <a:off x="2849227" y="2064870"/>
            <a:ext cx="2361966" cy="1642950"/>
          </a:xfrm>
          <a:prstGeom prst="rect">
            <a:avLst/>
          </a:prstGeom>
          <a:noFill/>
          <a:ln w="28575"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C69D042-E601-4AF9-8C80-0A058BFAFFEE}"/>
              </a:ext>
            </a:extLst>
          </p:cNvPr>
          <p:cNvSpPr txBox="1"/>
          <p:nvPr/>
        </p:nvSpPr>
        <p:spPr>
          <a:xfrm>
            <a:off x="1095669" y="1819415"/>
            <a:ext cx="1401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125D4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Tidyverse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125D4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1ADE844-F5D9-452F-ABF9-0575794B2164}"/>
              </a:ext>
            </a:extLst>
          </p:cNvPr>
          <p:cNvSpPr txBox="1"/>
          <p:nvPr/>
        </p:nvSpPr>
        <p:spPr>
          <a:xfrm>
            <a:off x="3617584" y="1819414"/>
            <a:ext cx="1401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125D4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Rbase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125D4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B28D15C-3D57-4058-BD51-B5F7654244F8}"/>
              </a:ext>
            </a:extLst>
          </p:cNvPr>
          <p:cNvSpPr/>
          <p:nvPr/>
        </p:nvSpPr>
        <p:spPr>
          <a:xfrm>
            <a:off x="6033934" y="2557621"/>
            <a:ext cx="5877720" cy="1069919"/>
          </a:xfrm>
          <a:prstGeom prst="rect">
            <a:avLst/>
          </a:prstGeom>
          <a:noFill/>
          <a:ln w="28575"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268A584-3FBF-431E-918A-6910A4552ACA}"/>
              </a:ext>
            </a:extLst>
          </p:cNvPr>
          <p:cNvSpPr/>
          <p:nvPr/>
        </p:nvSpPr>
        <p:spPr>
          <a:xfrm>
            <a:off x="6272846" y="2193032"/>
            <a:ext cx="3591154" cy="194033"/>
          </a:xfrm>
          <a:prstGeom prst="rect">
            <a:avLst/>
          </a:prstGeom>
          <a:noFill/>
          <a:ln w="28575"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82F8BCF-98D0-4884-9ABF-296D89CB11BC}"/>
              </a:ext>
            </a:extLst>
          </p:cNvPr>
          <p:cNvSpPr/>
          <p:nvPr/>
        </p:nvSpPr>
        <p:spPr>
          <a:xfrm>
            <a:off x="6272846" y="1992200"/>
            <a:ext cx="3591154" cy="194033"/>
          </a:xfrm>
          <a:prstGeom prst="rect">
            <a:avLst/>
          </a:prstGeom>
          <a:noFill/>
          <a:ln w="28575"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140AEEC6-6B45-4822-8DD9-F9BC91ECC0DC}"/>
              </a:ext>
            </a:extLst>
          </p:cNvPr>
          <p:cNvSpPr txBox="1"/>
          <p:nvPr/>
        </p:nvSpPr>
        <p:spPr>
          <a:xfrm>
            <a:off x="9888929" y="1918487"/>
            <a:ext cx="1401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125D4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Tidyverse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125D4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500601EF-8809-42F9-AF0D-141B33E867E8}"/>
              </a:ext>
            </a:extLst>
          </p:cNvPr>
          <p:cNvSpPr txBox="1"/>
          <p:nvPr/>
        </p:nvSpPr>
        <p:spPr>
          <a:xfrm>
            <a:off x="9913858" y="2130793"/>
            <a:ext cx="1401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125D4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Rbase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125D4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BF62F6A-C8DA-43F0-8826-F0C53CA9F177}"/>
              </a:ext>
            </a:extLst>
          </p:cNvPr>
          <p:cNvSpPr/>
          <p:nvPr/>
        </p:nvSpPr>
        <p:spPr>
          <a:xfrm>
            <a:off x="432000" y="4403640"/>
            <a:ext cx="5236919" cy="1397917"/>
          </a:xfrm>
          <a:prstGeom prst="rect">
            <a:avLst/>
          </a:prstGeom>
          <a:noFill/>
          <a:ln w="28575"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F02FB78-4D0E-438A-8CBE-E854B0622396}"/>
              </a:ext>
            </a:extLst>
          </p:cNvPr>
          <p:cNvSpPr/>
          <p:nvPr/>
        </p:nvSpPr>
        <p:spPr>
          <a:xfrm>
            <a:off x="5771923" y="4403640"/>
            <a:ext cx="6327814" cy="1397917"/>
          </a:xfrm>
          <a:prstGeom prst="rect">
            <a:avLst/>
          </a:prstGeom>
          <a:noFill/>
          <a:ln w="28575"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E5894650-1AD1-463F-94E7-AFD7622F17CE}"/>
              </a:ext>
            </a:extLst>
          </p:cNvPr>
          <p:cNvSpPr txBox="1"/>
          <p:nvPr/>
        </p:nvSpPr>
        <p:spPr>
          <a:xfrm>
            <a:off x="2349707" y="4133340"/>
            <a:ext cx="1401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125D4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Tidyverse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125D4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C5AF9363-7CEC-4C8E-97DD-9EA07B2EDC47}"/>
              </a:ext>
            </a:extLst>
          </p:cNvPr>
          <p:cNvSpPr txBox="1"/>
          <p:nvPr/>
        </p:nvSpPr>
        <p:spPr>
          <a:xfrm>
            <a:off x="8313860" y="4128975"/>
            <a:ext cx="1401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125D4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Rbase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125D4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Espace réservé du numéro de diapositive 3">
            <a:extLst>
              <a:ext uri="{FF2B5EF4-FFF2-40B4-BE49-F238E27FC236}">
                <a16:creationId xmlns:a16="http://schemas.microsoft.com/office/drawing/2014/main" id="{E19E09A4-A001-46A6-A2FF-7F193D58712B}"/>
              </a:ext>
            </a:extLst>
          </p:cNvPr>
          <p:cNvSpPr txBox="1">
            <a:spLocks/>
          </p:cNvSpPr>
          <p:nvPr/>
        </p:nvSpPr>
        <p:spPr>
          <a:xfrm>
            <a:off x="8610480" y="6356520"/>
            <a:ext cx="274284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BC634B6-9862-4C62-B737-417669C14989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pPr algn="r"/>
              <a:t>15</a:t>
            </a:fld>
            <a:endParaRPr lang="en-US" sz="1200" dirty="0">
              <a:solidFill>
                <a:schemeClr val="bg1">
                  <a:lumMod val="50000"/>
                </a:schemeClr>
              </a:solidFill>
              <a:latin typeface="Calibri" pitchFamily="18"/>
              <a:cs typeface="Tahoma" pitchFamily="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ADE9802A-9484-4968-AD6E-40A2667989B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76000" y="1409040"/>
            <a:ext cx="10515240" cy="4350960"/>
          </a:xfrm>
        </p:spPr>
        <p:txBody>
          <a:bodyPr/>
          <a:lstStyle/>
          <a:p>
            <a:pPr lvl="0">
              <a:buNone/>
            </a:pPr>
            <a:r>
              <a:rPr 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StringR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est le package dédié aux chaînes de caractères (</a:t>
            </a:r>
            <a:r>
              <a:rPr lang="fr-FR" sz="1800" i="1" dirty="0">
                <a:latin typeface="Arial" panose="020B0604020202020204" pitchFamily="34" charset="0"/>
                <a:cs typeface="Arial" panose="020B0604020202020204" pitchFamily="34" charset="0"/>
              </a:rPr>
              <a:t>string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lvl="0">
              <a:buNone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On peut facilement :  </a:t>
            </a:r>
          </a:p>
          <a:p>
            <a:pPr lvl="0"/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   détecter et extraite des patterns (</a:t>
            </a:r>
            <a:r>
              <a:rPr 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str_detect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(), </a:t>
            </a:r>
            <a:r>
              <a:rPr 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str_which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(), </a:t>
            </a:r>
            <a:r>
              <a:rPr 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str_subset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(), </a:t>
            </a:r>
            <a:r>
              <a:rPr 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str_extract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())</a:t>
            </a:r>
          </a:p>
          <a:p>
            <a:pPr lvl="0"/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   gérer les longueur (</a:t>
            </a:r>
            <a:r>
              <a:rPr 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str_length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(), </a:t>
            </a:r>
            <a:r>
              <a:rPr 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str_pad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(), </a:t>
            </a:r>
            <a:r>
              <a:rPr 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str_trunc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() et </a:t>
            </a:r>
            <a:r>
              <a:rPr 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str_trim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())</a:t>
            </a:r>
          </a:p>
          <a:p>
            <a:pPr lvl="0"/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   modifier les chaînes de caractères (</a:t>
            </a:r>
            <a:r>
              <a:rPr 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str_replace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(), </a:t>
            </a:r>
            <a:r>
              <a:rPr 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str_to_lower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(), </a:t>
            </a:r>
            <a:r>
              <a:rPr 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str_to_upper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(), </a:t>
            </a:r>
            <a:r>
              <a:rPr 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str_to_title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())</a:t>
            </a:r>
          </a:p>
          <a:p>
            <a:pPr lvl="0"/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  Le package regorge de nombreuses autres fonctionnalités :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Feuille de </a:t>
            </a:r>
            <a:r>
              <a:rPr lang="fr-FR" sz="18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trich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de </a:t>
            </a:r>
            <a:r>
              <a:rPr lang="fr-FR" sz="18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StringR</a:t>
            </a:r>
            <a:endParaRPr lang="fr-FR" sz="1800" dirty="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lvl="0">
              <a:buNone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6">
            <a:extLst>
              <a:ext uri="{FF2B5EF4-FFF2-40B4-BE49-F238E27FC236}">
                <a16:creationId xmlns:a16="http://schemas.microsoft.com/office/drawing/2014/main" id="{0EA5AB06-8BA3-4F28-8092-76002A20BAB4}"/>
              </a:ext>
            </a:extLst>
          </p:cNvPr>
          <p:cNvSpPr/>
          <p:nvPr/>
        </p:nvSpPr>
        <p:spPr>
          <a:xfrm>
            <a:off x="240120" y="177840"/>
            <a:ext cx="1481239" cy="5052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solidFill>
                  <a:srgbClr val="125D4A"/>
                </a:solidFill>
                <a:effectLst/>
                <a:uLnTx/>
                <a:uFillTx/>
                <a:latin typeface="Arial" pitchFamily="18"/>
                <a:ea typeface="Source Code Pro" pitchFamily="2"/>
                <a:cs typeface="Arial" pitchFamily="2"/>
              </a:rPr>
              <a:t>StringR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80B5C160-90DC-45F5-A9EB-E79EB5506127}"/>
              </a:ext>
            </a:extLst>
          </p:cNvPr>
          <p:cNvSpPr/>
          <p:nvPr/>
        </p:nvSpPr>
        <p:spPr>
          <a:xfrm>
            <a:off x="234720" y="813600"/>
            <a:ext cx="11618280" cy="45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125D4A"/>
          </a:solidFill>
          <a:ln w="12600">
            <a:solidFill>
              <a:srgbClr val="125D4A"/>
            </a:solidFill>
            <a:prstDash val="solid"/>
            <a:miter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11F0DC6-1D06-4906-B72B-DAF102E5826D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1219488" y="74350"/>
            <a:ext cx="621737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466C879-A501-489C-9890-09368873E5FF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176000" y="2664000"/>
            <a:ext cx="3447720" cy="313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CE8CFFA-DD24-4B4B-B5C9-8D21587C767B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4301640" y="3593160"/>
            <a:ext cx="3114360" cy="294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4C0AFF2-BD2E-42C3-A305-5E745B3ABFB2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4304880" y="4392000"/>
            <a:ext cx="2895120" cy="66636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3889EDF-2A3A-4316-9B60-16DF609B5AEE}"/>
              </a:ext>
            </a:extLst>
          </p:cNvPr>
          <p:cNvSpPr/>
          <p:nvPr/>
        </p:nvSpPr>
        <p:spPr>
          <a:xfrm>
            <a:off x="4176000" y="2664000"/>
            <a:ext cx="3591154" cy="332640"/>
          </a:xfrm>
          <a:prstGeom prst="rect">
            <a:avLst/>
          </a:prstGeom>
          <a:noFill/>
          <a:ln w="28575"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65D16C6-6F65-4703-889E-BD40877A7A1E}"/>
              </a:ext>
            </a:extLst>
          </p:cNvPr>
          <p:cNvSpPr/>
          <p:nvPr/>
        </p:nvSpPr>
        <p:spPr>
          <a:xfrm>
            <a:off x="4248283" y="3550533"/>
            <a:ext cx="3591154" cy="332640"/>
          </a:xfrm>
          <a:prstGeom prst="rect">
            <a:avLst/>
          </a:prstGeom>
          <a:noFill/>
          <a:ln w="28575"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3257E7-92AF-4327-90DB-C5037C503307}"/>
              </a:ext>
            </a:extLst>
          </p:cNvPr>
          <p:cNvSpPr/>
          <p:nvPr/>
        </p:nvSpPr>
        <p:spPr>
          <a:xfrm>
            <a:off x="4248283" y="4387173"/>
            <a:ext cx="3591154" cy="671187"/>
          </a:xfrm>
          <a:prstGeom prst="rect">
            <a:avLst/>
          </a:prstGeom>
          <a:noFill/>
          <a:ln w="28575"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Espace réservé du numéro de diapositive 3">
            <a:extLst>
              <a:ext uri="{FF2B5EF4-FFF2-40B4-BE49-F238E27FC236}">
                <a16:creationId xmlns:a16="http://schemas.microsoft.com/office/drawing/2014/main" id="{6500BA55-FA35-4F14-8244-36DD98BBDEBD}"/>
              </a:ext>
            </a:extLst>
          </p:cNvPr>
          <p:cNvSpPr txBox="1">
            <a:spLocks/>
          </p:cNvSpPr>
          <p:nvPr/>
        </p:nvSpPr>
        <p:spPr>
          <a:xfrm>
            <a:off x="8610480" y="6356520"/>
            <a:ext cx="274284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BC634B6-9862-4C62-B737-417669C14989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pPr algn="r"/>
              <a:t>16</a:t>
            </a:fld>
            <a:endParaRPr lang="en-US" sz="1200" dirty="0">
              <a:solidFill>
                <a:schemeClr val="bg1">
                  <a:lumMod val="50000"/>
                </a:schemeClr>
              </a:solidFill>
              <a:latin typeface="Calibri" pitchFamily="18"/>
              <a:cs typeface="Tahoma" pitchFamily="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2AD1A3-C111-48EE-B76B-5A6E92893E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28760" y="1265040"/>
            <a:ext cx="11618280" cy="1173811"/>
          </a:xfrm>
        </p:spPr>
        <p:txBody>
          <a:bodyPr/>
          <a:lstStyle/>
          <a:p>
            <a:pPr lvl="0">
              <a:spcBef>
                <a:spcPts val="1001"/>
              </a:spcBef>
              <a:buNone/>
            </a:pPr>
            <a:r>
              <a:rPr 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Lubridate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est un package facilitant la manipulation du temps à travers des vecteurs avec des types dédiés ( date, </a:t>
            </a:r>
            <a:r>
              <a:rPr 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POSXict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...) :</a:t>
            </a:r>
          </a:p>
          <a:p>
            <a:pPr marL="285750" indent="-285750">
              <a:spcBef>
                <a:spcPts val="1001"/>
              </a:spcBef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Facilement en extraire les éléments (le jour, la semaine, le mois, l'année...)</a:t>
            </a:r>
          </a:p>
        </p:txBody>
      </p:sp>
      <p:sp>
        <p:nvSpPr>
          <p:cNvPr id="6" name="ZoneTexte 6">
            <a:extLst>
              <a:ext uri="{FF2B5EF4-FFF2-40B4-BE49-F238E27FC236}">
                <a16:creationId xmlns:a16="http://schemas.microsoft.com/office/drawing/2014/main" id="{531980EA-F211-49F7-B280-BDBC5EE64FBD}"/>
              </a:ext>
            </a:extLst>
          </p:cNvPr>
          <p:cNvSpPr/>
          <p:nvPr/>
        </p:nvSpPr>
        <p:spPr>
          <a:xfrm>
            <a:off x="213840" y="201600"/>
            <a:ext cx="1820498" cy="5052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25D4A"/>
                </a:solidFill>
                <a:effectLst/>
                <a:uLnTx/>
                <a:uFillTx/>
                <a:latin typeface="Arial" pitchFamily="18"/>
                <a:ea typeface="Source Code Pro" pitchFamily="2"/>
                <a:cs typeface="Arial" pitchFamily="2"/>
              </a:rPr>
              <a:t>Lubridate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125D4A"/>
              </a:solidFill>
              <a:effectLst/>
              <a:uLnTx/>
              <a:uFillTx/>
              <a:latin typeface="Arial" pitchFamily="18"/>
              <a:ea typeface="Source Code Pro" pitchFamily="2"/>
              <a:cs typeface="Arial" pitchFamily="2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9E12ED40-2C58-4A38-9B51-8DFF05F0FE94}"/>
              </a:ext>
            </a:extLst>
          </p:cNvPr>
          <p:cNvSpPr/>
          <p:nvPr/>
        </p:nvSpPr>
        <p:spPr>
          <a:xfrm>
            <a:off x="234720" y="813600"/>
            <a:ext cx="11618280" cy="45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125D4A"/>
          </a:solidFill>
          <a:ln w="12600">
            <a:solidFill>
              <a:srgbClr val="125D4A"/>
            </a:solidFill>
            <a:prstDash val="solid"/>
            <a:miter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99A1FF5-0F79-450B-BFF6-F642BF94C2B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24089" y="4844880"/>
            <a:ext cx="3276359" cy="39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A24DA61-B649-4722-95E0-3EDACA037C7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034621" y="5406227"/>
            <a:ext cx="3609719" cy="151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8C2C4BD-1AED-4D79-AD5B-B2F94CF5E657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107707" y="4541399"/>
            <a:ext cx="485280" cy="1761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BC19DE8-5C4E-4840-B737-E5664804CA1E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3636000" y="2407142"/>
            <a:ext cx="2922479" cy="1655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183EE422-8952-4539-BD83-D0707CA6E6FD}"/>
              </a:ext>
            </a:extLst>
          </p:cNvPr>
          <p:cNvSpPr txBox="1"/>
          <p:nvPr/>
        </p:nvSpPr>
        <p:spPr>
          <a:xfrm>
            <a:off x="500108" y="4230503"/>
            <a:ext cx="8039311" cy="88725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45000"/>
              <a:buFont typeface="StarSymbol"/>
              <a:buChar char="●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  Faire des </a:t>
            </a: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maths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 entre deux vecteurs de même types (addition, soustraction...)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45000"/>
              <a:buFont typeface="StarSymbol"/>
              <a:buChar char="●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icrosoft YaHei" pitchFamily="2"/>
              <a:cs typeface="Arial" panose="020B060402020202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FEA2BFF-1648-435D-8FAF-C8A6ED112660}"/>
              </a:ext>
            </a:extLst>
          </p:cNvPr>
          <p:cNvSpPr txBox="1"/>
          <p:nvPr/>
        </p:nvSpPr>
        <p:spPr>
          <a:xfrm>
            <a:off x="6418880" y="5946902"/>
            <a:ext cx="5265120" cy="356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Et beaucoup d'autres choses :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  <a:hlinkClick r:id="rId7"/>
              </a:rPr>
              <a:t>feuille de triche</a:t>
            </a:r>
          </a:p>
        </p:txBody>
      </p:sp>
      <p:pic>
        <p:nvPicPr>
          <p:cNvPr id="5" name="Image 5">
            <a:extLst>
              <a:ext uri="{FF2B5EF4-FFF2-40B4-BE49-F238E27FC236}">
                <a16:creationId xmlns:a16="http://schemas.microsoft.com/office/drawing/2014/main" id="{6DF305CA-D68C-4DF5-968E-767F5EAE0536}"/>
              </a:ext>
            </a:extLst>
          </p:cNvPr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11229113" y="82037"/>
            <a:ext cx="621614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16A8387-AD4E-4F54-9EB1-05FF74F5DDE4}"/>
              </a:ext>
            </a:extLst>
          </p:cNvPr>
          <p:cNvSpPr/>
          <p:nvPr/>
        </p:nvSpPr>
        <p:spPr>
          <a:xfrm>
            <a:off x="3568823" y="2383955"/>
            <a:ext cx="2989656" cy="1761839"/>
          </a:xfrm>
          <a:prstGeom prst="rect">
            <a:avLst/>
          </a:prstGeom>
          <a:noFill/>
          <a:ln w="28575"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443090-AE9C-40BB-8EC5-54D197715499}"/>
              </a:ext>
            </a:extLst>
          </p:cNvPr>
          <p:cNvSpPr/>
          <p:nvPr/>
        </p:nvSpPr>
        <p:spPr>
          <a:xfrm>
            <a:off x="1008331" y="5373000"/>
            <a:ext cx="3591154" cy="194033"/>
          </a:xfrm>
          <a:prstGeom prst="rect">
            <a:avLst/>
          </a:prstGeom>
          <a:noFill/>
          <a:ln w="28575"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C8330F-AB81-4E99-9A17-9E7BCD7729F0}"/>
              </a:ext>
            </a:extLst>
          </p:cNvPr>
          <p:cNvSpPr/>
          <p:nvPr/>
        </p:nvSpPr>
        <p:spPr>
          <a:xfrm>
            <a:off x="1124089" y="4846468"/>
            <a:ext cx="3591154" cy="346680"/>
          </a:xfrm>
          <a:prstGeom prst="rect">
            <a:avLst/>
          </a:prstGeom>
          <a:noFill/>
          <a:ln w="28575"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BD9B39-0C9E-4D32-9248-3EFC1538FCC6}"/>
              </a:ext>
            </a:extLst>
          </p:cNvPr>
          <p:cNvSpPr/>
          <p:nvPr/>
        </p:nvSpPr>
        <p:spPr>
          <a:xfrm>
            <a:off x="5063651" y="4536154"/>
            <a:ext cx="529336" cy="1767084"/>
          </a:xfrm>
          <a:prstGeom prst="rect">
            <a:avLst/>
          </a:prstGeom>
          <a:noFill/>
          <a:ln w="28575"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D2A141F-6A27-40DC-9E6D-8EE2D56A77A3}"/>
              </a:ext>
            </a:extLst>
          </p:cNvPr>
          <p:cNvSpPr txBox="1"/>
          <p:nvPr/>
        </p:nvSpPr>
        <p:spPr>
          <a:xfrm>
            <a:off x="5645171" y="5133992"/>
            <a:ext cx="19076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125D4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Unité : jour</a:t>
            </a:r>
          </a:p>
        </p:txBody>
      </p:sp>
      <p:sp>
        <p:nvSpPr>
          <p:cNvPr id="19" name="Espace réservé du numéro de diapositive 3">
            <a:extLst>
              <a:ext uri="{FF2B5EF4-FFF2-40B4-BE49-F238E27FC236}">
                <a16:creationId xmlns:a16="http://schemas.microsoft.com/office/drawing/2014/main" id="{2210C4A3-E300-4C7E-9C00-A2F0E04A5DC2}"/>
              </a:ext>
            </a:extLst>
          </p:cNvPr>
          <p:cNvSpPr txBox="1">
            <a:spLocks/>
          </p:cNvSpPr>
          <p:nvPr/>
        </p:nvSpPr>
        <p:spPr>
          <a:xfrm>
            <a:off x="8610480" y="6356520"/>
            <a:ext cx="274284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BC634B6-9862-4C62-B737-417669C14989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pPr algn="r"/>
              <a:t>17</a:t>
            </a:fld>
            <a:endParaRPr lang="en-US" sz="1200" dirty="0">
              <a:solidFill>
                <a:schemeClr val="bg1">
                  <a:lumMod val="50000"/>
                </a:schemeClr>
              </a:solidFill>
              <a:latin typeface="Calibri" pitchFamily="18"/>
              <a:cs typeface="Tahoma" pitchFamily="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9089BFDC-0936-4F2B-A416-C8862DF4E95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32000" y="1101240"/>
            <a:ext cx="11421000" cy="3265200"/>
          </a:xfrm>
        </p:spPr>
        <p:txBody>
          <a:bodyPr/>
          <a:lstStyle/>
          <a:p>
            <a:pPr lvl="0">
              <a:buNone/>
            </a:pPr>
            <a:r>
              <a:rPr 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TidyR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est le package pour organiser (</a:t>
            </a:r>
            <a:r>
              <a:rPr lang="fr-FR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tidy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) sa donnée avec des fonctions comme :</a:t>
            </a:r>
          </a:p>
          <a:p>
            <a:pPr lvl="0">
              <a:buNone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drop_na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() qui supprime les lignes contenant des valeurs manquantes (NA)</a:t>
            </a:r>
          </a:p>
          <a:p>
            <a:pPr lvl="0"/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separate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() pour séparer une colonne de texte en plusieurs colonnes et permettant d’utiliser des expressions régulières (</a:t>
            </a:r>
            <a:r>
              <a:rPr lang="fr-FR" sz="1800" i="1" dirty="0">
                <a:latin typeface="Arial" panose="020B0604020202020204" pitchFamily="34" charset="0"/>
                <a:cs typeface="Arial" panose="020B0604020202020204" pitchFamily="34" charset="0"/>
              </a:rPr>
              <a:t>équivalent de </a:t>
            </a:r>
            <a:r>
              <a:rPr lang="fr-FR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str_split</a:t>
            </a:r>
            <a:r>
              <a:rPr lang="fr-FR" sz="1800" i="1" dirty="0">
                <a:latin typeface="Arial" panose="020B0604020202020204" pitchFamily="34" charset="0"/>
                <a:cs typeface="Arial" panose="020B0604020202020204" pitchFamily="34" charset="0"/>
              </a:rPr>
              <a:t>() de </a:t>
            </a:r>
            <a:r>
              <a:rPr lang="fr-FR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stringR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lvl="0"/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pivot_longer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() et </a:t>
            </a:r>
            <a:r>
              <a:rPr 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pivot_wider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() pour passer un tableau d'un format court à un format long et inversement</a:t>
            </a:r>
          </a:p>
          <a:p>
            <a:pPr lvl="0">
              <a:buNone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None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None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None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5E85344E-8C65-48B5-9E50-53E05CB9281E}"/>
              </a:ext>
            </a:extLst>
          </p:cNvPr>
          <p:cNvSpPr/>
          <p:nvPr/>
        </p:nvSpPr>
        <p:spPr>
          <a:xfrm>
            <a:off x="234720" y="813600"/>
            <a:ext cx="11618280" cy="45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125D4A"/>
          </a:solidFill>
          <a:ln w="12600">
            <a:solidFill>
              <a:srgbClr val="125D4A"/>
            </a:solidFill>
            <a:prstDash val="solid"/>
            <a:miter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ZoneTexte 6">
            <a:extLst>
              <a:ext uri="{FF2B5EF4-FFF2-40B4-BE49-F238E27FC236}">
                <a16:creationId xmlns:a16="http://schemas.microsoft.com/office/drawing/2014/main" id="{86B231D0-9626-40C7-BC11-06B2C882B5E9}"/>
              </a:ext>
            </a:extLst>
          </p:cNvPr>
          <p:cNvSpPr/>
          <p:nvPr/>
        </p:nvSpPr>
        <p:spPr>
          <a:xfrm>
            <a:off x="393840" y="177840"/>
            <a:ext cx="1175643" cy="5052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25D4A"/>
                </a:solidFill>
                <a:effectLst/>
                <a:uLnTx/>
                <a:uFillTx/>
                <a:latin typeface="Arial" pitchFamily="18"/>
                <a:ea typeface="Source Code Pro" pitchFamily="2"/>
                <a:cs typeface="Arial" pitchFamily="2"/>
              </a:rPr>
              <a:t>TidyR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125D4A"/>
              </a:solidFill>
              <a:effectLst/>
              <a:uLnTx/>
              <a:uFillTx/>
              <a:latin typeface="Arial" pitchFamily="18"/>
              <a:ea typeface="Source Code Pro" pitchFamily="2"/>
              <a:cs typeface="Arial" pitchFamily="2"/>
            </a:endParaRPr>
          </a:p>
        </p:txBody>
      </p:sp>
      <p:pic>
        <p:nvPicPr>
          <p:cNvPr id="6" name="Image 4">
            <a:extLst>
              <a:ext uri="{FF2B5EF4-FFF2-40B4-BE49-F238E27FC236}">
                <a16:creationId xmlns:a16="http://schemas.microsoft.com/office/drawing/2014/main" id="{40CC2E40-CE28-4CE5-AB6C-9E8D44F354A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229173" y="48468"/>
            <a:ext cx="623827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A641E6E-1061-418D-8814-873F45B74D3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358260" y="2357460"/>
            <a:ext cx="2685600" cy="72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1E00A15-27A7-44C9-9DA1-DAE9837CD5CE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802262" y="4393995"/>
            <a:ext cx="2204999" cy="1710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9DA642B-7C76-4E7B-B5A8-55A96C23D2D3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5931821" y="4310823"/>
            <a:ext cx="3178440" cy="18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6B6C882B-BCB1-4D28-9404-4BABE53CC015}"/>
              </a:ext>
            </a:extLst>
          </p:cNvPr>
          <p:cNvSpPr txBox="1"/>
          <p:nvPr/>
        </p:nvSpPr>
        <p:spPr>
          <a:xfrm>
            <a:off x="288000" y="6263999"/>
            <a:ext cx="2015999" cy="360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18"/>
                <a:ea typeface="Microsoft YaHei" pitchFamily="2"/>
                <a:cs typeface="Arial" pitchFamily="2"/>
                <a:hlinkClick r:id="rId7"/>
              </a:rPr>
              <a:t>Feuille de triche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BAA98A-0197-4F16-B0C0-26D2427F73DD}"/>
              </a:ext>
            </a:extLst>
          </p:cNvPr>
          <p:cNvSpPr/>
          <p:nvPr/>
        </p:nvSpPr>
        <p:spPr>
          <a:xfrm>
            <a:off x="3358260" y="2326688"/>
            <a:ext cx="2492124" cy="754371"/>
          </a:xfrm>
          <a:prstGeom prst="rect">
            <a:avLst/>
          </a:prstGeom>
          <a:noFill/>
          <a:ln w="28575"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867F07-0654-4849-B39E-6F7C9C590D5F}"/>
              </a:ext>
            </a:extLst>
          </p:cNvPr>
          <p:cNvSpPr/>
          <p:nvPr/>
        </p:nvSpPr>
        <p:spPr>
          <a:xfrm>
            <a:off x="2703681" y="4306507"/>
            <a:ext cx="2303580" cy="1826456"/>
          </a:xfrm>
          <a:prstGeom prst="rect">
            <a:avLst/>
          </a:prstGeom>
          <a:noFill/>
          <a:ln w="28575"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E0D467-6D67-4ED7-84F5-2AC0710CB678}"/>
              </a:ext>
            </a:extLst>
          </p:cNvPr>
          <p:cNvSpPr/>
          <p:nvPr/>
        </p:nvSpPr>
        <p:spPr>
          <a:xfrm>
            <a:off x="5897165" y="4283201"/>
            <a:ext cx="3291223" cy="1849762"/>
          </a:xfrm>
          <a:prstGeom prst="rect">
            <a:avLst/>
          </a:prstGeom>
          <a:noFill/>
          <a:ln w="28575"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lèche : droite 15">
            <a:extLst>
              <a:ext uri="{FF2B5EF4-FFF2-40B4-BE49-F238E27FC236}">
                <a16:creationId xmlns:a16="http://schemas.microsoft.com/office/drawing/2014/main" id="{ACAF06EB-22E1-406C-ADAC-3A77E89F0DAD}"/>
              </a:ext>
            </a:extLst>
          </p:cNvPr>
          <p:cNvSpPr/>
          <p:nvPr/>
        </p:nvSpPr>
        <p:spPr>
          <a:xfrm>
            <a:off x="5141354" y="5006800"/>
            <a:ext cx="655766" cy="239491"/>
          </a:xfrm>
          <a:prstGeom prst="rightArrow">
            <a:avLst/>
          </a:prstGeom>
          <a:solidFill>
            <a:srgbClr val="125D4A"/>
          </a:solidFill>
          <a:ln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Espace réservé du numéro de diapositive 3">
            <a:extLst>
              <a:ext uri="{FF2B5EF4-FFF2-40B4-BE49-F238E27FC236}">
                <a16:creationId xmlns:a16="http://schemas.microsoft.com/office/drawing/2014/main" id="{D11B4CB9-4A08-4D2B-8C78-E03BB02A3C6C}"/>
              </a:ext>
            </a:extLst>
          </p:cNvPr>
          <p:cNvSpPr txBox="1">
            <a:spLocks/>
          </p:cNvSpPr>
          <p:nvPr/>
        </p:nvSpPr>
        <p:spPr>
          <a:xfrm>
            <a:off x="8610480" y="6356520"/>
            <a:ext cx="274284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BC634B6-9862-4C62-B737-417669C14989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pPr algn="r"/>
              <a:t>18</a:t>
            </a:fld>
            <a:endParaRPr lang="en-US" sz="1200" dirty="0">
              <a:solidFill>
                <a:schemeClr val="bg1">
                  <a:lumMod val="50000"/>
                </a:schemeClr>
              </a:solidFill>
              <a:latin typeface="Calibri" pitchFamily="18"/>
              <a:cs typeface="Tahoma" pitchFamily="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EF4755F-6FE3-42AE-B557-2CC70FF0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3EC8-413D-449F-AA35-5A4EDC194B8E}" type="slidenum">
              <a:rPr lang="fr-FR" smtClean="0"/>
              <a:t>19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68693BD-8765-42D6-8E04-A8EC338ADEBC}"/>
              </a:ext>
            </a:extLst>
          </p:cNvPr>
          <p:cNvSpPr txBox="1"/>
          <p:nvPr/>
        </p:nvSpPr>
        <p:spPr>
          <a:xfrm>
            <a:off x="320675" y="1123205"/>
            <a:ext cx="645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fr-F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pivot_wider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E5606F8-DB46-48CA-B69A-B47C7D9A3B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" t="13467" r="-472" b="-693"/>
          <a:stretch/>
        </p:blipFill>
        <p:spPr>
          <a:xfrm>
            <a:off x="320675" y="2769127"/>
            <a:ext cx="5822105" cy="339479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09D8F14-3686-4313-92D0-FD1311659897}"/>
              </a:ext>
            </a:extLst>
          </p:cNvPr>
          <p:cNvSpPr txBox="1"/>
          <p:nvPr/>
        </p:nvSpPr>
        <p:spPr>
          <a:xfrm>
            <a:off x="320674" y="1571863"/>
            <a:ext cx="9680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Passage d’un tableau long à un tableau court : on diminue le nombre de lignes et on étend l’information sur plusieurs colonnes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CD3AF9-CAF8-4305-822A-E9F1A54F97CF}"/>
              </a:ext>
            </a:extLst>
          </p:cNvPr>
          <p:cNvSpPr/>
          <p:nvPr/>
        </p:nvSpPr>
        <p:spPr>
          <a:xfrm>
            <a:off x="234892" y="813732"/>
            <a:ext cx="11618752" cy="45719"/>
          </a:xfrm>
          <a:prstGeom prst="rect">
            <a:avLst/>
          </a:prstGeom>
          <a:solidFill>
            <a:srgbClr val="125D4A"/>
          </a:solidFill>
          <a:ln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3DADC2F-1E59-4A9C-BBD6-1E4187E600C5}"/>
              </a:ext>
            </a:extLst>
          </p:cNvPr>
          <p:cNvSpPr txBox="1"/>
          <p:nvPr/>
        </p:nvSpPr>
        <p:spPr>
          <a:xfrm>
            <a:off x="3077845" y="5119141"/>
            <a:ext cx="956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pivot_wider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(data, </a:t>
            </a:r>
            <a:endParaRPr lang="fr-FR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names_from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= "type",     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#les nouvelles variables à mettre en colonne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values_from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= "count"    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#les valeurs à répartir dans les nouvelles colonnes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	     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35D977D-503B-4589-9B15-786B7562B1F6}"/>
              </a:ext>
            </a:extLst>
          </p:cNvPr>
          <p:cNvSpPr txBox="1"/>
          <p:nvPr/>
        </p:nvSpPr>
        <p:spPr>
          <a:xfrm>
            <a:off x="1353820" y="2527630"/>
            <a:ext cx="1657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</p:txBody>
      </p:sp>
      <p:sp>
        <p:nvSpPr>
          <p:cNvPr id="12" name="ZoneTexte 6">
            <a:extLst>
              <a:ext uri="{FF2B5EF4-FFF2-40B4-BE49-F238E27FC236}">
                <a16:creationId xmlns:a16="http://schemas.microsoft.com/office/drawing/2014/main" id="{3BC92056-C903-45E4-ACC2-F42BC9F246C7}"/>
              </a:ext>
            </a:extLst>
          </p:cNvPr>
          <p:cNvSpPr/>
          <p:nvPr/>
        </p:nvSpPr>
        <p:spPr>
          <a:xfrm>
            <a:off x="393840" y="177840"/>
            <a:ext cx="1175643" cy="5052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800" b="1" i="0" u="none" strike="noStrike" kern="1200" spc="0" dirty="0" err="1">
                <a:ln>
                  <a:noFill/>
                </a:ln>
                <a:solidFill>
                  <a:srgbClr val="125D4A"/>
                </a:solidFill>
                <a:latin typeface="Arial" pitchFamily="18"/>
                <a:ea typeface="Source Code Pro" pitchFamily="2"/>
                <a:cs typeface="Arial" pitchFamily="2"/>
              </a:rPr>
              <a:t>TidyR</a:t>
            </a:r>
            <a:endParaRPr lang="fr-FR" sz="2800" b="1" i="0" u="none" strike="noStrike" kern="1200" spc="0" dirty="0">
              <a:ln>
                <a:noFill/>
              </a:ln>
              <a:solidFill>
                <a:srgbClr val="125D4A"/>
              </a:solidFill>
              <a:latin typeface="Arial" pitchFamily="18"/>
              <a:ea typeface="Source Code Pro" pitchFamily="2"/>
              <a:cs typeface="Arial" pitchFamily="2"/>
            </a:endParaRPr>
          </a:p>
        </p:txBody>
      </p:sp>
      <p:pic>
        <p:nvPicPr>
          <p:cNvPr id="14" name="Image 4">
            <a:extLst>
              <a:ext uri="{FF2B5EF4-FFF2-40B4-BE49-F238E27FC236}">
                <a16:creationId xmlns:a16="http://schemas.microsoft.com/office/drawing/2014/main" id="{24CAF06E-4BBE-4288-BBC0-BD5BFED926E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229173" y="48468"/>
            <a:ext cx="623827" cy="7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1035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F05BF405-3766-4828-BBF5-F27ED1538A96}"/>
              </a:ext>
            </a:extLst>
          </p:cNvPr>
          <p:cNvSpPr txBox="1"/>
          <p:nvPr/>
        </p:nvSpPr>
        <p:spPr>
          <a:xfrm>
            <a:off x="4711749" y="865677"/>
            <a:ext cx="21948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15735C"/>
                </a:solidFill>
                <a:latin typeface="Arial" panose="020B0604020202020204" pitchFamily="34" charset="0"/>
                <a:ea typeface="Source Code Pro" panose="020B0509030403020204" pitchFamily="49" charset="0"/>
                <a:cs typeface="Arial" panose="020B0604020202020204" pitchFamily="34" charset="0"/>
              </a:rPr>
              <a:t>Rappel séance 1</a:t>
            </a:r>
            <a:endParaRPr lang="en-US" sz="2000" b="1" dirty="0">
              <a:solidFill>
                <a:srgbClr val="15735C"/>
              </a:solidFill>
              <a:latin typeface="Arial" panose="020B0604020202020204" pitchFamily="34" charset="0"/>
              <a:ea typeface="Source Code Pro" panose="020B0509030403020204" pitchFamily="49" charset="0"/>
              <a:cs typeface="Arial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74340B5-7AC5-4299-9317-1D7F724A5844}"/>
              </a:ext>
            </a:extLst>
          </p:cNvPr>
          <p:cNvSpPr txBox="1"/>
          <p:nvPr/>
        </p:nvSpPr>
        <p:spPr>
          <a:xfrm>
            <a:off x="4711749" y="1969548"/>
            <a:ext cx="2876108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r-FR" sz="2000" b="1" dirty="0">
                <a:solidFill>
                  <a:srgbClr val="15735C"/>
                </a:solidFill>
                <a:latin typeface="Arial" panose="020B0604020202020204" pitchFamily="34" charset="0"/>
                <a:ea typeface="Source Code Pro" panose="020B0509030403020204" pitchFamily="49" charset="0"/>
                <a:cs typeface="Arial" panose="020B0604020202020204" pitchFamily="34" charset="0"/>
              </a:rPr>
              <a:t>Introduction </a:t>
            </a:r>
            <a:r>
              <a:rPr lang="fr-FR" sz="2000" b="1" dirty="0" err="1">
                <a:solidFill>
                  <a:srgbClr val="15735C"/>
                </a:solidFill>
                <a:latin typeface="Arial" panose="020B0604020202020204" pitchFamily="34" charset="0"/>
                <a:ea typeface="Source Code Pro" panose="020B0509030403020204" pitchFamily="49" charset="0"/>
                <a:cs typeface="Arial" panose="020B0604020202020204" pitchFamily="34" charset="0"/>
              </a:rPr>
              <a:t>tidyverse</a:t>
            </a:r>
            <a:endParaRPr lang="en-US" sz="2000" b="1" dirty="0">
              <a:solidFill>
                <a:srgbClr val="15735C"/>
              </a:solidFill>
              <a:latin typeface="Arial" panose="020B0604020202020204" pitchFamily="34" charset="0"/>
              <a:ea typeface="Source Code Pro" panose="020B0509030403020204" pitchFamily="49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A7BA7CD-D2FA-4A04-8338-C5682385A1A7}"/>
              </a:ext>
            </a:extLst>
          </p:cNvPr>
          <p:cNvSpPr txBox="1"/>
          <p:nvPr/>
        </p:nvSpPr>
        <p:spPr>
          <a:xfrm>
            <a:off x="4711749" y="3073419"/>
            <a:ext cx="24785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15735C"/>
                </a:solidFill>
                <a:latin typeface="Arial"/>
                <a:ea typeface="Source Code Pro"/>
                <a:cs typeface="Arial"/>
              </a:rPr>
              <a:t>Import de données</a:t>
            </a:r>
            <a:endParaRPr lang="en-US" sz="2000" b="1" dirty="0">
              <a:solidFill>
                <a:srgbClr val="15735C"/>
              </a:solidFill>
              <a:latin typeface="Arial"/>
              <a:ea typeface="Source Code Pro"/>
              <a:cs typeface="Arial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661B5FF-0BE1-4AE2-AD4C-CBF93E1496BB}"/>
              </a:ext>
            </a:extLst>
          </p:cNvPr>
          <p:cNvSpPr txBox="1"/>
          <p:nvPr/>
        </p:nvSpPr>
        <p:spPr>
          <a:xfrm>
            <a:off x="4711749" y="4177290"/>
            <a:ext cx="3034805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r-FR" sz="2000" b="1" dirty="0">
                <a:solidFill>
                  <a:srgbClr val="15735C"/>
                </a:solidFill>
                <a:latin typeface="Arial"/>
                <a:ea typeface="Source Code Pro"/>
                <a:cs typeface="Arial"/>
              </a:rPr>
              <a:t>Manipuler des données</a:t>
            </a:r>
            <a:endParaRPr lang="en-US" sz="2000" b="1" dirty="0">
              <a:solidFill>
                <a:srgbClr val="15735C"/>
              </a:solidFill>
              <a:latin typeface="Arial"/>
              <a:ea typeface="Source Code Pro"/>
              <a:cs typeface="Arial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2EC9829-C763-416B-B289-B89674079BAA}"/>
              </a:ext>
            </a:extLst>
          </p:cNvPr>
          <p:cNvSpPr txBox="1"/>
          <p:nvPr/>
        </p:nvSpPr>
        <p:spPr>
          <a:xfrm>
            <a:off x="4711749" y="5281160"/>
            <a:ext cx="24945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15735C"/>
                </a:solidFill>
                <a:latin typeface="Arial" panose="020B0604020202020204" pitchFamily="34" charset="0"/>
                <a:ea typeface="Source Code Pro" panose="020B0509030403020204" pitchFamily="49" charset="0"/>
                <a:cs typeface="Arial" panose="020B0604020202020204" pitchFamily="34" charset="0"/>
              </a:rPr>
              <a:t>Export de données</a:t>
            </a:r>
            <a:endParaRPr lang="en-US" sz="2000" b="1" dirty="0">
              <a:solidFill>
                <a:srgbClr val="15735C"/>
              </a:solidFill>
              <a:latin typeface="Arial" panose="020B0604020202020204" pitchFamily="34" charset="0"/>
              <a:ea typeface="Source Code Pro" panose="020B0509030403020204" pitchFamily="49" charset="0"/>
              <a:cs typeface="Arial" panose="020B0604020202020204" pitchFamily="34" charset="0"/>
            </a:endParaRP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4EE18975-FEA1-4D10-8AB6-B539E05473E6}"/>
              </a:ext>
            </a:extLst>
          </p:cNvPr>
          <p:cNvCxnSpPr>
            <a:cxnSpLocks/>
          </p:cNvCxnSpPr>
          <p:nvPr/>
        </p:nvCxnSpPr>
        <p:spPr>
          <a:xfrm>
            <a:off x="4282038" y="975560"/>
            <a:ext cx="0" cy="4594816"/>
          </a:xfrm>
          <a:prstGeom prst="line">
            <a:avLst/>
          </a:prstGeom>
          <a:ln w="38100">
            <a:solidFill>
              <a:srgbClr val="1573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B6816C06-8B2B-4880-8AB3-49B439810C54}"/>
              </a:ext>
            </a:extLst>
          </p:cNvPr>
          <p:cNvSpPr txBox="1"/>
          <p:nvPr/>
        </p:nvSpPr>
        <p:spPr>
          <a:xfrm>
            <a:off x="578123" y="2620876"/>
            <a:ext cx="33217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>
                <a:solidFill>
                  <a:srgbClr val="15735C"/>
                </a:solidFill>
                <a:latin typeface="Arial" panose="020B0604020202020204" pitchFamily="34" charset="0"/>
                <a:ea typeface="Source Code Pro" panose="020B0509030403020204" pitchFamily="49" charset="0"/>
                <a:cs typeface="Arial" panose="020B0604020202020204" pitchFamily="34" charset="0"/>
              </a:rPr>
              <a:t>Programme</a:t>
            </a:r>
            <a:endParaRPr lang="en-US" sz="4400" b="1">
              <a:solidFill>
                <a:srgbClr val="15735C"/>
              </a:solidFill>
              <a:latin typeface="Arial" panose="020B0604020202020204" pitchFamily="34" charset="0"/>
              <a:ea typeface="Source Code Pro" panose="020B0509030403020204" pitchFamily="49" charset="0"/>
              <a:cs typeface="Arial" panose="020B0604020202020204" pitchFamily="34" charset="0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4BBA90E6-A852-47F9-8717-6E26C7D38D72}"/>
              </a:ext>
            </a:extLst>
          </p:cNvPr>
          <p:cNvSpPr/>
          <p:nvPr/>
        </p:nvSpPr>
        <p:spPr>
          <a:xfrm>
            <a:off x="4191724" y="975560"/>
            <a:ext cx="180628" cy="180628"/>
          </a:xfrm>
          <a:prstGeom prst="ellipse">
            <a:avLst/>
          </a:prstGeom>
          <a:solidFill>
            <a:schemeClr val="bg1"/>
          </a:solidFill>
          <a:ln w="28575">
            <a:solidFill>
              <a:srgbClr val="1573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C4968B83-0213-49E2-B7EE-64B06F47C02F}"/>
              </a:ext>
            </a:extLst>
          </p:cNvPr>
          <p:cNvSpPr/>
          <p:nvPr/>
        </p:nvSpPr>
        <p:spPr>
          <a:xfrm>
            <a:off x="4191724" y="2084333"/>
            <a:ext cx="180628" cy="180628"/>
          </a:xfrm>
          <a:prstGeom prst="ellipse">
            <a:avLst/>
          </a:prstGeom>
          <a:solidFill>
            <a:schemeClr val="bg1"/>
          </a:solidFill>
          <a:ln w="28575">
            <a:solidFill>
              <a:srgbClr val="1573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57C1FD2-3ACD-46F5-992C-6941F2AC15DE}"/>
              </a:ext>
            </a:extLst>
          </p:cNvPr>
          <p:cNvSpPr/>
          <p:nvPr/>
        </p:nvSpPr>
        <p:spPr>
          <a:xfrm>
            <a:off x="4191724" y="3193106"/>
            <a:ext cx="180628" cy="180628"/>
          </a:xfrm>
          <a:prstGeom prst="ellipse">
            <a:avLst/>
          </a:prstGeom>
          <a:solidFill>
            <a:schemeClr val="bg1"/>
          </a:solidFill>
          <a:ln w="28575">
            <a:solidFill>
              <a:srgbClr val="1573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52474FF1-57BE-4D2E-9142-F917912EC365}"/>
              </a:ext>
            </a:extLst>
          </p:cNvPr>
          <p:cNvSpPr/>
          <p:nvPr/>
        </p:nvSpPr>
        <p:spPr>
          <a:xfrm>
            <a:off x="4191724" y="4301879"/>
            <a:ext cx="180628" cy="180628"/>
          </a:xfrm>
          <a:prstGeom prst="ellipse">
            <a:avLst/>
          </a:prstGeom>
          <a:solidFill>
            <a:schemeClr val="bg1"/>
          </a:solidFill>
          <a:ln w="28575">
            <a:solidFill>
              <a:srgbClr val="1573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55C5B3F9-82CC-449D-A703-04FDC81F84E4}"/>
              </a:ext>
            </a:extLst>
          </p:cNvPr>
          <p:cNvSpPr/>
          <p:nvPr/>
        </p:nvSpPr>
        <p:spPr>
          <a:xfrm>
            <a:off x="4191724" y="5410651"/>
            <a:ext cx="180628" cy="180628"/>
          </a:xfrm>
          <a:prstGeom prst="ellipse">
            <a:avLst/>
          </a:prstGeom>
          <a:solidFill>
            <a:schemeClr val="bg1"/>
          </a:solidFill>
          <a:ln w="28575">
            <a:solidFill>
              <a:srgbClr val="1573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C118298-ECF7-4344-BF0C-0CCA1ED6F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3EC8-413D-449F-AA35-5A4EDC194B8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55590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EF4755F-6FE3-42AE-B557-2CC70FF0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3EC8-413D-449F-AA35-5A4EDC194B8E}" type="slidenum">
              <a:rPr lang="fr-FR" smtClean="0"/>
              <a:t>20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68693BD-8765-42D6-8E04-A8EC338ADEBC}"/>
              </a:ext>
            </a:extLst>
          </p:cNvPr>
          <p:cNvSpPr txBox="1"/>
          <p:nvPr/>
        </p:nvSpPr>
        <p:spPr>
          <a:xfrm>
            <a:off x="320675" y="1123205"/>
            <a:ext cx="645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fr-F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pivot_longer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E5606F8-DB46-48CA-B69A-B47C7D9A3B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" t="15964" r="8211" b="21525"/>
          <a:stretch/>
        </p:blipFill>
        <p:spPr>
          <a:xfrm>
            <a:off x="2930204" y="2585701"/>
            <a:ext cx="7051996" cy="270043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09D8F14-3686-4313-92D0-FD1311659897}"/>
              </a:ext>
            </a:extLst>
          </p:cNvPr>
          <p:cNvSpPr txBox="1"/>
          <p:nvPr/>
        </p:nvSpPr>
        <p:spPr>
          <a:xfrm>
            <a:off x="320674" y="1571863"/>
            <a:ext cx="8737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Passage d’un tableau court à un tableau long : on ajoute des lignes et on regroupe l’information contenue dans plusieurs colonnes dans deux variables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CD3AF9-CAF8-4305-822A-E9F1A54F97CF}"/>
              </a:ext>
            </a:extLst>
          </p:cNvPr>
          <p:cNvSpPr/>
          <p:nvPr/>
        </p:nvSpPr>
        <p:spPr>
          <a:xfrm>
            <a:off x="234892" y="813732"/>
            <a:ext cx="11618752" cy="45719"/>
          </a:xfrm>
          <a:prstGeom prst="rect">
            <a:avLst/>
          </a:prstGeom>
          <a:solidFill>
            <a:srgbClr val="125D4A"/>
          </a:solidFill>
          <a:ln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3DADC2F-1E59-4A9C-BBD6-1E4187E600C5}"/>
              </a:ext>
            </a:extLst>
          </p:cNvPr>
          <p:cNvSpPr txBox="1"/>
          <p:nvPr/>
        </p:nvSpPr>
        <p:spPr>
          <a:xfrm>
            <a:off x="108090" y="4879022"/>
            <a:ext cx="77214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pivot_longer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(data, 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	       cols = 2:3,                  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#l’info à réduire en une seule variable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names_to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= "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" ,   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#facultatif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values_to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= "cases"   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#facultatif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	       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35D977D-503B-4589-9B15-786B7562B1F6}"/>
              </a:ext>
            </a:extLst>
          </p:cNvPr>
          <p:cNvSpPr txBox="1"/>
          <p:nvPr/>
        </p:nvSpPr>
        <p:spPr>
          <a:xfrm>
            <a:off x="4177186" y="2381368"/>
            <a:ext cx="1657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</p:txBody>
      </p:sp>
      <p:sp>
        <p:nvSpPr>
          <p:cNvPr id="12" name="ZoneTexte 6">
            <a:extLst>
              <a:ext uri="{FF2B5EF4-FFF2-40B4-BE49-F238E27FC236}">
                <a16:creationId xmlns:a16="http://schemas.microsoft.com/office/drawing/2014/main" id="{3BC92056-C903-45E4-ACC2-F42BC9F246C7}"/>
              </a:ext>
            </a:extLst>
          </p:cNvPr>
          <p:cNvSpPr/>
          <p:nvPr/>
        </p:nvSpPr>
        <p:spPr>
          <a:xfrm>
            <a:off x="393840" y="177840"/>
            <a:ext cx="1175643" cy="5052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800" b="1" i="0" u="none" strike="noStrike" kern="1200" spc="0" dirty="0" err="1">
                <a:ln>
                  <a:noFill/>
                </a:ln>
                <a:solidFill>
                  <a:srgbClr val="125D4A"/>
                </a:solidFill>
                <a:latin typeface="Arial" pitchFamily="18"/>
                <a:ea typeface="Source Code Pro" pitchFamily="2"/>
                <a:cs typeface="Arial" pitchFamily="2"/>
              </a:rPr>
              <a:t>TidyR</a:t>
            </a:r>
            <a:endParaRPr lang="fr-FR" sz="2800" b="1" i="0" u="none" strike="noStrike" kern="1200" spc="0" dirty="0">
              <a:ln>
                <a:noFill/>
              </a:ln>
              <a:solidFill>
                <a:srgbClr val="125D4A"/>
              </a:solidFill>
              <a:latin typeface="Arial" pitchFamily="18"/>
              <a:ea typeface="Source Code Pro" pitchFamily="2"/>
              <a:cs typeface="Arial" pitchFamily="2"/>
            </a:endParaRPr>
          </a:p>
        </p:txBody>
      </p:sp>
      <p:pic>
        <p:nvPicPr>
          <p:cNvPr id="14" name="Image 4">
            <a:extLst>
              <a:ext uri="{FF2B5EF4-FFF2-40B4-BE49-F238E27FC236}">
                <a16:creationId xmlns:a16="http://schemas.microsoft.com/office/drawing/2014/main" id="{B481CA4B-CE03-47A6-ABAD-BBAA1575CC7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229173" y="48468"/>
            <a:ext cx="623827" cy="7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1725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274340B5-7AC5-4299-9317-1D7F724A5844}"/>
              </a:ext>
            </a:extLst>
          </p:cNvPr>
          <p:cNvSpPr txBox="1"/>
          <p:nvPr/>
        </p:nvSpPr>
        <p:spPr>
          <a:xfrm>
            <a:off x="4711749" y="1969548"/>
            <a:ext cx="2876108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r-FR" sz="2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Source Code Pro" panose="020B0509030403020204" pitchFamily="49" charset="0"/>
                <a:cs typeface="Arial" panose="020B0604020202020204" pitchFamily="34" charset="0"/>
              </a:rPr>
              <a:t>Introduction </a:t>
            </a:r>
            <a:r>
              <a:rPr lang="fr-FR" sz="20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Source Code Pro" panose="020B0509030403020204" pitchFamily="49" charset="0"/>
                <a:cs typeface="Arial" panose="020B0604020202020204" pitchFamily="34" charset="0"/>
              </a:rPr>
              <a:t>tidyverse</a:t>
            </a:r>
            <a:endParaRPr lang="en-US" sz="20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Source Code Pro" panose="020B0509030403020204" pitchFamily="49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A7BA7CD-D2FA-4A04-8338-C5682385A1A7}"/>
              </a:ext>
            </a:extLst>
          </p:cNvPr>
          <p:cNvSpPr txBox="1"/>
          <p:nvPr/>
        </p:nvSpPr>
        <p:spPr>
          <a:xfrm>
            <a:off x="4711749" y="3073419"/>
            <a:ext cx="24785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15735C"/>
                </a:solidFill>
                <a:latin typeface="Arial"/>
                <a:ea typeface="Source Code Pro"/>
                <a:cs typeface="Arial"/>
              </a:rPr>
              <a:t>Import de données</a:t>
            </a:r>
            <a:endParaRPr lang="en-US" sz="2000" b="1" dirty="0">
              <a:solidFill>
                <a:srgbClr val="15735C"/>
              </a:solidFill>
              <a:latin typeface="Arial"/>
              <a:ea typeface="Source Code Pro"/>
              <a:cs typeface="Arial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661B5FF-0BE1-4AE2-AD4C-CBF93E1496BB}"/>
              </a:ext>
            </a:extLst>
          </p:cNvPr>
          <p:cNvSpPr txBox="1"/>
          <p:nvPr/>
        </p:nvSpPr>
        <p:spPr>
          <a:xfrm>
            <a:off x="4711749" y="4177290"/>
            <a:ext cx="3034805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r-FR" sz="2000" b="1" dirty="0">
                <a:solidFill>
                  <a:schemeClr val="bg1">
                    <a:lumMod val="95000"/>
                  </a:schemeClr>
                </a:solidFill>
                <a:latin typeface="Arial"/>
                <a:ea typeface="Source Code Pro"/>
                <a:cs typeface="Arial"/>
              </a:rPr>
              <a:t>Manipuler des données</a:t>
            </a:r>
            <a:endParaRPr lang="en-US" sz="2000" b="1" dirty="0">
              <a:solidFill>
                <a:schemeClr val="bg1">
                  <a:lumMod val="95000"/>
                </a:schemeClr>
              </a:solidFill>
              <a:latin typeface="Arial"/>
              <a:ea typeface="Source Code Pro"/>
              <a:cs typeface="Arial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2EC9829-C763-416B-B289-B89674079BAA}"/>
              </a:ext>
            </a:extLst>
          </p:cNvPr>
          <p:cNvSpPr txBox="1"/>
          <p:nvPr/>
        </p:nvSpPr>
        <p:spPr>
          <a:xfrm>
            <a:off x="4711749" y="5281160"/>
            <a:ext cx="24945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Source Code Pro" panose="020B0509030403020204" pitchFamily="49" charset="0"/>
                <a:cs typeface="Arial" panose="020B0604020202020204" pitchFamily="34" charset="0"/>
              </a:rPr>
              <a:t>Export de données</a:t>
            </a:r>
            <a:endParaRPr lang="en-US" sz="20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Source Code Pro" panose="020B0509030403020204" pitchFamily="49" charset="0"/>
              <a:cs typeface="Arial" panose="020B0604020202020204" pitchFamily="34" charset="0"/>
            </a:endParaRP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4EE18975-FEA1-4D10-8AB6-B539E05473E6}"/>
              </a:ext>
            </a:extLst>
          </p:cNvPr>
          <p:cNvCxnSpPr>
            <a:cxnSpLocks/>
          </p:cNvCxnSpPr>
          <p:nvPr/>
        </p:nvCxnSpPr>
        <p:spPr>
          <a:xfrm>
            <a:off x="4282038" y="975560"/>
            <a:ext cx="0" cy="4594816"/>
          </a:xfrm>
          <a:prstGeom prst="line">
            <a:avLst/>
          </a:prstGeom>
          <a:ln w="38100">
            <a:solidFill>
              <a:srgbClr val="1573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B6816C06-8B2B-4880-8AB3-49B439810C54}"/>
              </a:ext>
            </a:extLst>
          </p:cNvPr>
          <p:cNvSpPr txBox="1"/>
          <p:nvPr/>
        </p:nvSpPr>
        <p:spPr>
          <a:xfrm>
            <a:off x="578123" y="2620876"/>
            <a:ext cx="33217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>
                <a:solidFill>
                  <a:srgbClr val="15735C"/>
                </a:solidFill>
                <a:latin typeface="Arial" panose="020B0604020202020204" pitchFamily="34" charset="0"/>
                <a:ea typeface="Source Code Pro" panose="020B0509030403020204" pitchFamily="49" charset="0"/>
                <a:cs typeface="Arial" panose="020B0604020202020204" pitchFamily="34" charset="0"/>
              </a:rPr>
              <a:t>Programme</a:t>
            </a:r>
            <a:endParaRPr lang="en-US" sz="4400" b="1" dirty="0">
              <a:solidFill>
                <a:srgbClr val="15735C"/>
              </a:solidFill>
              <a:latin typeface="Arial" panose="020B0604020202020204" pitchFamily="34" charset="0"/>
              <a:ea typeface="Source Code Pro" panose="020B0509030403020204" pitchFamily="49" charset="0"/>
              <a:cs typeface="Arial" panose="020B0604020202020204" pitchFamily="34" charset="0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4BBA90E6-A852-47F9-8717-6E26C7D38D72}"/>
              </a:ext>
            </a:extLst>
          </p:cNvPr>
          <p:cNvSpPr/>
          <p:nvPr/>
        </p:nvSpPr>
        <p:spPr>
          <a:xfrm>
            <a:off x="4191724" y="975560"/>
            <a:ext cx="180628" cy="180628"/>
          </a:xfrm>
          <a:prstGeom prst="ellipse">
            <a:avLst/>
          </a:prstGeom>
          <a:solidFill>
            <a:schemeClr val="bg1"/>
          </a:solidFill>
          <a:ln w="28575">
            <a:solidFill>
              <a:srgbClr val="1573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C4968B83-0213-49E2-B7EE-64B06F47C02F}"/>
              </a:ext>
            </a:extLst>
          </p:cNvPr>
          <p:cNvSpPr/>
          <p:nvPr/>
        </p:nvSpPr>
        <p:spPr>
          <a:xfrm>
            <a:off x="4191724" y="2084333"/>
            <a:ext cx="180628" cy="180628"/>
          </a:xfrm>
          <a:prstGeom prst="ellipse">
            <a:avLst/>
          </a:prstGeom>
          <a:solidFill>
            <a:schemeClr val="bg1"/>
          </a:solidFill>
          <a:ln w="28575">
            <a:solidFill>
              <a:srgbClr val="1573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57C1FD2-3ACD-46F5-992C-6941F2AC15DE}"/>
              </a:ext>
            </a:extLst>
          </p:cNvPr>
          <p:cNvSpPr/>
          <p:nvPr/>
        </p:nvSpPr>
        <p:spPr>
          <a:xfrm>
            <a:off x="4191724" y="3193106"/>
            <a:ext cx="180628" cy="180628"/>
          </a:xfrm>
          <a:prstGeom prst="ellipse">
            <a:avLst/>
          </a:prstGeom>
          <a:solidFill>
            <a:schemeClr val="bg1"/>
          </a:solidFill>
          <a:ln w="28575">
            <a:solidFill>
              <a:srgbClr val="1573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52474FF1-57BE-4D2E-9142-F917912EC365}"/>
              </a:ext>
            </a:extLst>
          </p:cNvPr>
          <p:cNvSpPr/>
          <p:nvPr/>
        </p:nvSpPr>
        <p:spPr>
          <a:xfrm>
            <a:off x="4191724" y="4301879"/>
            <a:ext cx="180628" cy="180628"/>
          </a:xfrm>
          <a:prstGeom prst="ellipse">
            <a:avLst/>
          </a:prstGeom>
          <a:solidFill>
            <a:schemeClr val="bg1"/>
          </a:solidFill>
          <a:ln w="28575">
            <a:solidFill>
              <a:srgbClr val="1573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55C5B3F9-82CC-449D-A703-04FDC81F84E4}"/>
              </a:ext>
            </a:extLst>
          </p:cNvPr>
          <p:cNvSpPr/>
          <p:nvPr/>
        </p:nvSpPr>
        <p:spPr>
          <a:xfrm>
            <a:off x="4191724" y="5410651"/>
            <a:ext cx="180628" cy="180628"/>
          </a:xfrm>
          <a:prstGeom prst="ellipse">
            <a:avLst/>
          </a:prstGeom>
          <a:solidFill>
            <a:schemeClr val="bg1"/>
          </a:solidFill>
          <a:ln w="28575">
            <a:solidFill>
              <a:srgbClr val="1573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5C8DF2F-577F-4E50-8DE1-F2939AD97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3EC8-413D-449F-AA35-5A4EDC194B8E}" type="slidenum">
              <a:rPr lang="fr-FR" smtClean="0"/>
              <a:t>21</a:t>
            </a:fld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0F487C4-9174-49B2-92F3-3380D476B3AB}"/>
              </a:ext>
            </a:extLst>
          </p:cNvPr>
          <p:cNvSpPr txBox="1"/>
          <p:nvPr/>
        </p:nvSpPr>
        <p:spPr>
          <a:xfrm>
            <a:off x="4711749" y="865677"/>
            <a:ext cx="21948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Source Code Pro" panose="020B0509030403020204" pitchFamily="49" charset="0"/>
                <a:cs typeface="Arial" panose="020B0604020202020204" pitchFamily="34" charset="0"/>
              </a:rPr>
              <a:t>Rappel séance 1</a:t>
            </a:r>
            <a:endParaRPr lang="en-US" sz="20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Source Code Pro" panose="020B0509030403020204" pitchFamily="49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3014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AD74C30-785B-487E-80D7-4ED044A691B9}"/>
              </a:ext>
            </a:extLst>
          </p:cNvPr>
          <p:cNvSpPr txBox="1"/>
          <p:nvPr/>
        </p:nvSpPr>
        <p:spPr>
          <a:xfrm>
            <a:off x="146112" y="148763"/>
            <a:ext cx="1181099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800" b="1" dirty="0">
                <a:solidFill>
                  <a:srgbClr val="125D4A"/>
                </a:solidFill>
                <a:latin typeface="Arial"/>
                <a:cs typeface="Arial"/>
              </a:rPr>
              <a:t>Téléchargement du diaporama et des supports de la séance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FDAE06B-4771-4149-AC79-C0606C187292}"/>
              </a:ext>
            </a:extLst>
          </p:cNvPr>
          <p:cNvSpPr txBox="1"/>
          <p:nvPr/>
        </p:nvSpPr>
        <p:spPr>
          <a:xfrm>
            <a:off x="835870" y="2496464"/>
            <a:ext cx="106707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Pour les exercices pratiques, les données sont à télécharger à l’adresse suivante :</a:t>
            </a:r>
          </a:p>
          <a:p>
            <a:pPr algn="ctr"/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https://elementr.gitpages.huma-num.fr/website/posts/seance3.html</a:t>
            </a:r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DC1E7A-6680-40DF-AD78-B41B811BA585}"/>
              </a:ext>
            </a:extLst>
          </p:cNvPr>
          <p:cNvSpPr/>
          <p:nvPr/>
        </p:nvSpPr>
        <p:spPr>
          <a:xfrm>
            <a:off x="234892" y="813732"/>
            <a:ext cx="11618752" cy="45719"/>
          </a:xfrm>
          <a:prstGeom prst="rect">
            <a:avLst/>
          </a:prstGeom>
          <a:solidFill>
            <a:srgbClr val="125D4A"/>
          </a:solidFill>
          <a:ln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35094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CD5D16-707C-4139-959F-A245536FB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EA73-6917-45D9-B21A-2FB517C6F0A2}" type="slidenum">
              <a:rPr lang="en-US" smtClean="0"/>
              <a:t>23</a:t>
            </a:fld>
            <a:endParaRPr lang="en-US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E04D2ED-D4B9-4C76-9A76-549050DDCAB3}"/>
              </a:ext>
            </a:extLst>
          </p:cNvPr>
          <p:cNvSpPr txBox="1"/>
          <p:nvPr/>
        </p:nvSpPr>
        <p:spPr>
          <a:xfrm>
            <a:off x="232367" y="177745"/>
            <a:ext cx="3400290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r-FR" sz="2800" b="1" dirty="0">
                <a:solidFill>
                  <a:srgbClr val="125D4A"/>
                </a:solidFill>
                <a:latin typeface="Arial"/>
                <a:ea typeface="Source Code Pro"/>
                <a:cs typeface="Arial"/>
              </a:rPr>
              <a:t>Import de données</a:t>
            </a:r>
            <a:endParaRPr lang="en-US" sz="2800" b="1" dirty="0">
              <a:solidFill>
                <a:srgbClr val="125D4A"/>
              </a:solidFill>
              <a:latin typeface="Arial"/>
              <a:ea typeface="Source Code Pro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8B8043-966F-C9B0-B582-BC259DEB8B8B}"/>
              </a:ext>
            </a:extLst>
          </p:cNvPr>
          <p:cNvSpPr/>
          <p:nvPr/>
        </p:nvSpPr>
        <p:spPr>
          <a:xfrm>
            <a:off x="234892" y="813732"/>
            <a:ext cx="11618752" cy="45719"/>
          </a:xfrm>
          <a:prstGeom prst="rect">
            <a:avLst/>
          </a:prstGeom>
          <a:solidFill>
            <a:srgbClr val="125D4A"/>
          </a:solidFill>
          <a:ln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8968845-B847-4E87-A0E8-F0DA820C17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173" y="37349"/>
            <a:ext cx="621242" cy="72000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953F82CB-9147-4683-9CCB-0741A2916802}"/>
              </a:ext>
            </a:extLst>
          </p:cNvPr>
          <p:cNvSpPr txBox="1"/>
          <p:nvPr/>
        </p:nvSpPr>
        <p:spPr>
          <a:xfrm>
            <a:off x="568170" y="1358283"/>
            <a:ext cx="776796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Importer une table au format csv avec la librairie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readr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Deux solutions 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Via la fenêtre d’import de RStudio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En ligne de code</a:t>
            </a:r>
          </a:p>
        </p:txBody>
      </p:sp>
    </p:spTree>
    <p:extLst>
      <p:ext uri="{BB962C8B-B14F-4D97-AF65-F5344CB8AC3E}">
        <p14:creationId xmlns:p14="http://schemas.microsoft.com/office/powerpoint/2010/main" val="40143321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CD5D16-707C-4139-959F-A245536FB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EA73-6917-45D9-B21A-2FB517C6F0A2}" type="slidenum">
              <a:rPr lang="en-US" smtClean="0"/>
              <a:t>24</a:t>
            </a:fld>
            <a:endParaRPr lang="en-US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E04D2ED-D4B9-4C76-9A76-549050DDCAB3}"/>
              </a:ext>
            </a:extLst>
          </p:cNvPr>
          <p:cNvSpPr txBox="1"/>
          <p:nvPr/>
        </p:nvSpPr>
        <p:spPr>
          <a:xfrm>
            <a:off x="232367" y="177745"/>
            <a:ext cx="3400290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r-FR" sz="2800" b="1" dirty="0">
                <a:solidFill>
                  <a:srgbClr val="125D4A"/>
                </a:solidFill>
                <a:latin typeface="Arial"/>
                <a:ea typeface="Source Code Pro"/>
                <a:cs typeface="Arial"/>
              </a:rPr>
              <a:t>Import de données</a:t>
            </a:r>
            <a:endParaRPr lang="en-US" sz="2800" b="1" dirty="0">
              <a:solidFill>
                <a:srgbClr val="125D4A"/>
              </a:solidFill>
              <a:latin typeface="Arial"/>
              <a:ea typeface="Source Code Pro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8B8043-966F-C9B0-B582-BC259DEB8B8B}"/>
              </a:ext>
            </a:extLst>
          </p:cNvPr>
          <p:cNvSpPr/>
          <p:nvPr/>
        </p:nvSpPr>
        <p:spPr>
          <a:xfrm>
            <a:off x="234892" y="813732"/>
            <a:ext cx="11618752" cy="45719"/>
          </a:xfrm>
          <a:prstGeom prst="rect">
            <a:avLst/>
          </a:prstGeom>
          <a:solidFill>
            <a:srgbClr val="125D4A"/>
          </a:solidFill>
          <a:ln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53F82CB-9147-4683-9CCB-0741A2916802}"/>
              </a:ext>
            </a:extLst>
          </p:cNvPr>
          <p:cNvSpPr txBox="1"/>
          <p:nvPr/>
        </p:nvSpPr>
        <p:spPr>
          <a:xfrm>
            <a:off x="568170" y="1358283"/>
            <a:ext cx="804243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Importer une table au format csv avec la librairie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readr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Deux solutions 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Via la fenêtre d’import de RStudio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ligne de code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9D61529F-ACD2-4BF6-B4EA-EBB673DD9151}"/>
              </a:ext>
            </a:extLst>
          </p:cNvPr>
          <p:cNvGrpSpPr/>
          <p:nvPr/>
        </p:nvGrpSpPr>
        <p:grpSpPr>
          <a:xfrm>
            <a:off x="3773009" y="2995537"/>
            <a:ext cx="6951215" cy="3725938"/>
            <a:chOff x="4065972" y="2812975"/>
            <a:chExt cx="6951215" cy="3725938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50514602-27ED-4071-A4C1-D62BE2E48F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5972" y="2812975"/>
              <a:ext cx="6951215" cy="372593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C62959D-7FEE-4577-9CA7-ED5F519A7496}"/>
                </a:ext>
              </a:extLst>
            </p:cNvPr>
            <p:cNvSpPr/>
            <p:nvPr/>
          </p:nvSpPr>
          <p:spPr>
            <a:xfrm>
              <a:off x="7821227" y="3080551"/>
              <a:ext cx="1429305" cy="976544"/>
            </a:xfrm>
            <a:prstGeom prst="rect">
              <a:avLst/>
            </a:prstGeom>
            <a:noFill/>
            <a:ln w="38100">
              <a:solidFill>
                <a:srgbClr val="1573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2" name="Image 11">
            <a:extLst>
              <a:ext uri="{FF2B5EF4-FFF2-40B4-BE49-F238E27FC236}">
                <a16:creationId xmlns:a16="http://schemas.microsoft.com/office/drawing/2014/main" id="{27EAF84A-DDDF-4D31-B08B-7AC5EBE3C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173" y="37349"/>
            <a:ext cx="621242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2009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0E04D2ED-D4B9-4C76-9A76-549050DDCAB3}"/>
              </a:ext>
            </a:extLst>
          </p:cNvPr>
          <p:cNvSpPr txBox="1"/>
          <p:nvPr/>
        </p:nvSpPr>
        <p:spPr>
          <a:xfrm>
            <a:off x="232367" y="177745"/>
            <a:ext cx="3400290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r-FR" sz="2800" b="1" dirty="0">
                <a:solidFill>
                  <a:srgbClr val="125D4A"/>
                </a:solidFill>
                <a:latin typeface="Arial"/>
                <a:ea typeface="Source Code Pro"/>
                <a:cs typeface="Arial"/>
              </a:rPr>
              <a:t>Import de données</a:t>
            </a:r>
            <a:endParaRPr lang="en-US" sz="2800" b="1" dirty="0">
              <a:solidFill>
                <a:srgbClr val="125D4A"/>
              </a:solidFill>
              <a:latin typeface="Arial"/>
              <a:ea typeface="Source Code Pro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8B8043-966F-C9B0-B582-BC259DEB8B8B}"/>
              </a:ext>
            </a:extLst>
          </p:cNvPr>
          <p:cNvSpPr/>
          <p:nvPr/>
        </p:nvSpPr>
        <p:spPr>
          <a:xfrm>
            <a:off x="234892" y="813732"/>
            <a:ext cx="11618752" cy="45719"/>
          </a:xfrm>
          <a:prstGeom prst="rect">
            <a:avLst/>
          </a:prstGeom>
          <a:solidFill>
            <a:srgbClr val="125D4A"/>
          </a:solidFill>
          <a:ln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53F82CB-9147-4683-9CCB-0741A2916802}"/>
              </a:ext>
            </a:extLst>
          </p:cNvPr>
          <p:cNvSpPr txBox="1"/>
          <p:nvPr/>
        </p:nvSpPr>
        <p:spPr>
          <a:xfrm>
            <a:off x="568170" y="1358283"/>
            <a:ext cx="774132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Importer une table au format csv avec la librairie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readr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Deux solutions 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Via la fenêtre d’import de RStudio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ligne de code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BE90065-F977-4DEE-81AB-F762DA8E79E4}"/>
              </a:ext>
            </a:extLst>
          </p:cNvPr>
          <p:cNvSpPr txBox="1"/>
          <p:nvPr/>
        </p:nvSpPr>
        <p:spPr>
          <a:xfrm>
            <a:off x="8481134" y="1758267"/>
            <a:ext cx="348200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FR" dirty="0"/>
              <a:t>Chercher le csv dans ses dossiers avec le bouton ‘</a:t>
            </a:r>
            <a:r>
              <a:rPr lang="fr-FR" dirty="0" err="1"/>
              <a:t>Browse</a:t>
            </a:r>
            <a:r>
              <a:rPr lang="fr-FR" dirty="0"/>
              <a:t>’</a:t>
            </a:r>
          </a:p>
          <a:p>
            <a:pPr marL="342900" indent="-342900">
              <a:buAutoNum type="arabicPeriod"/>
            </a:pPr>
            <a:r>
              <a:rPr lang="fr-FR" dirty="0"/>
              <a:t>Préciser le séparateur de champs. Dans notre cas : </a:t>
            </a:r>
            <a:r>
              <a:rPr lang="fr-FR" dirty="0" err="1"/>
              <a:t>Semicolon</a:t>
            </a:r>
            <a:endParaRPr lang="fr-FR" dirty="0"/>
          </a:p>
          <a:p>
            <a:pPr marL="342900" indent="-342900">
              <a:buAutoNum type="arabicPeriod"/>
            </a:pPr>
            <a:r>
              <a:rPr lang="fr-FR" dirty="0"/>
              <a:t>Modifier le type des variables. Par exemple Code postal en </a:t>
            </a:r>
            <a:r>
              <a:rPr lang="fr-FR" dirty="0" err="1"/>
              <a:t>character</a:t>
            </a:r>
            <a:r>
              <a:rPr lang="fr-FR" dirty="0"/>
              <a:t> </a:t>
            </a:r>
          </a:p>
          <a:p>
            <a:pPr marL="342900" indent="-342900">
              <a:buAutoNum type="arabicPeriod"/>
            </a:pPr>
            <a:r>
              <a:rPr lang="fr-FR" dirty="0"/>
              <a:t>Modifier le nom de l’objet</a:t>
            </a:r>
          </a:p>
          <a:p>
            <a:pPr marL="342900" indent="-342900">
              <a:buAutoNum type="arabicPeriod"/>
            </a:pPr>
            <a:r>
              <a:rPr lang="fr-FR" dirty="0"/>
              <a:t>Cliquer sur ‘Import’</a:t>
            </a:r>
          </a:p>
          <a:p>
            <a:pPr marL="342900" indent="-342900">
              <a:buAutoNum type="arabicPeriod"/>
            </a:pPr>
            <a:endParaRPr lang="fr-FR" dirty="0"/>
          </a:p>
          <a:p>
            <a:r>
              <a:rPr lang="fr-FR" dirty="0"/>
              <a:t>L’outil génère du code qui se met à jour à chaque clic-bouton. Il est possible de copier/coller ce code dans son script pour une meilleure reproductibilité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FAAD893-A138-4DE2-BFE2-8D5CC7AE1719}"/>
              </a:ext>
            </a:extLst>
          </p:cNvPr>
          <p:cNvGrpSpPr/>
          <p:nvPr/>
        </p:nvGrpSpPr>
        <p:grpSpPr>
          <a:xfrm>
            <a:off x="838200" y="2791848"/>
            <a:ext cx="7297445" cy="3667165"/>
            <a:chOff x="838200" y="2791848"/>
            <a:chExt cx="7297445" cy="3667165"/>
          </a:xfrm>
        </p:grpSpPr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281EC1F0-3ED3-4C70-B811-325D1E2618E3}"/>
                </a:ext>
              </a:extLst>
            </p:cNvPr>
            <p:cNvGrpSpPr/>
            <p:nvPr/>
          </p:nvGrpSpPr>
          <p:grpSpPr>
            <a:xfrm>
              <a:off x="838200" y="2871917"/>
              <a:ext cx="7297445" cy="3587096"/>
              <a:chOff x="838200" y="2871917"/>
              <a:chExt cx="7297445" cy="3587096"/>
            </a:xfrm>
          </p:grpSpPr>
          <p:pic>
            <p:nvPicPr>
              <p:cNvPr id="8" name="Image 7">
                <a:extLst>
                  <a:ext uri="{FF2B5EF4-FFF2-40B4-BE49-F238E27FC236}">
                    <a16:creationId xmlns:a16="http://schemas.microsoft.com/office/drawing/2014/main" id="{B68CC784-766E-44A8-A524-A778714602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8200" y="2871917"/>
                <a:ext cx="7297445" cy="3587096"/>
              </a:xfrm>
              <a:prstGeom prst="rect">
                <a:avLst/>
              </a:prstGeom>
            </p:spPr>
          </p:pic>
          <p:pic>
            <p:nvPicPr>
              <p:cNvPr id="12" name="Image 11">
                <a:extLst>
                  <a:ext uri="{FF2B5EF4-FFF2-40B4-BE49-F238E27FC236}">
                    <a16:creationId xmlns:a16="http://schemas.microsoft.com/office/drawing/2014/main" id="{51E3A2FF-1F1E-4A76-ADFC-1A3BBA4177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65129" y="3105576"/>
                <a:ext cx="470516" cy="185355"/>
              </a:xfrm>
              <a:prstGeom prst="rect">
                <a:avLst/>
              </a:prstGeom>
            </p:spPr>
          </p:pic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5EEFE52-EBAE-4E5E-8862-D2BB16C66603}"/>
                </a:ext>
              </a:extLst>
            </p:cNvPr>
            <p:cNvSpPr/>
            <p:nvPr/>
          </p:nvSpPr>
          <p:spPr>
            <a:xfrm>
              <a:off x="7656251" y="3087820"/>
              <a:ext cx="470516" cy="185355"/>
            </a:xfrm>
            <a:prstGeom prst="rect">
              <a:avLst/>
            </a:prstGeom>
            <a:noFill/>
            <a:ln w="28575">
              <a:solidFill>
                <a:srgbClr val="1573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69188881-D896-4E6D-B7CF-F71D3DADE6BD}"/>
                </a:ext>
              </a:extLst>
            </p:cNvPr>
            <p:cNvSpPr txBox="1"/>
            <p:nvPr/>
          </p:nvSpPr>
          <p:spPr>
            <a:xfrm>
              <a:off x="7740588" y="2791848"/>
              <a:ext cx="3018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>
                  <a:solidFill>
                    <a:srgbClr val="15735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E5641B3-0F23-4638-A364-0EA5E14207BA}"/>
                </a:ext>
              </a:extLst>
            </p:cNvPr>
            <p:cNvSpPr/>
            <p:nvPr/>
          </p:nvSpPr>
          <p:spPr>
            <a:xfrm>
              <a:off x="2663301" y="5734239"/>
              <a:ext cx="852256" cy="551151"/>
            </a:xfrm>
            <a:prstGeom prst="rect">
              <a:avLst/>
            </a:prstGeom>
            <a:noFill/>
            <a:ln w="28575">
              <a:solidFill>
                <a:srgbClr val="1573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702D21B-917D-4C5A-B1B2-2D01D3C7D4F4}"/>
                </a:ext>
              </a:extLst>
            </p:cNvPr>
            <p:cNvSpPr/>
            <p:nvPr/>
          </p:nvSpPr>
          <p:spPr>
            <a:xfrm>
              <a:off x="914400" y="5734239"/>
              <a:ext cx="1018112" cy="204921"/>
            </a:xfrm>
            <a:prstGeom prst="rect">
              <a:avLst/>
            </a:prstGeom>
            <a:noFill/>
            <a:ln w="28575">
              <a:solidFill>
                <a:srgbClr val="1573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7B01DDC-6F27-4A78-8D3A-07B1F59762A8}"/>
                </a:ext>
              </a:extLst>
            </p:cNvPr>
            <p:cNvSpPr/>
            <p:nvPr/>
          </p:nvSpPr>
          <p:spPr>
            <a:xfrm>
              <a:off x="7039991" y="3412760"/>
              <a:ext cx="470517" cy="291014"/>
            </a:xfrm>
            <a:prstGeom prst="rect">
              <a:avLst/>
            </a:prstGeom>
            <a:noFill/>
            <a:ln w="28575">
              <a:solidFill>
                <a:srgbClr val="1573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38844C0-A114-4B48-A28A-44EAAB9538B7}"/>
                </a:ext>
              </a:extLst>
            </p:cNvPr>
            <p:cNvSpPr/>
            <p:nvPr/>
          </p:nvSpPr>
          <p:spPr>
            <a:xfrm>
              <a:off x="7324076" y="6294268"/>
              <a:ext cx="380999" cy="163637"/>
            </a:xfrm>
            <a:prstGeom prst="rect">
              <a:avLst/>
            </a:prstGeom>
            <a:noFill/>
            <a:ln w="28575">
              <a:solidFill>
                <a:srgbClr val="1573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560DA42B-A3DB-49E6-AA21-1A9396183932}"/>
                </a:ext>
              </a:extLst>
            </p:cNvPr>
            <p:cNvSpPr txBox="1"/>
            <p:nvPr/>
          </p:nvSpPr>
          <p:spPr>
            <a:xfrm>
              <a:off x="7114343" y="3103898"/>
              <a:ext cx="3018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>
                  <a:solidFill>
                    <a:srgbClr val="15735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85257823-F666-45B5-BD02-DEFD1046B16C}"/>
                </a:ext>
              </a:extLst>
            </p:cNvPr>
            <p:cNvSpPr txBox="1"/>
            <p:nvPr/>
          </p:nvSpPr>
          <p:spPr>
            <a:xfrm>
              <a:off x="7387329" y="6006399"/>
              <a:ext cx="3018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>
                  <a:solidFill>
                    <a:srgbClr val="15735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02517A5D-E413-464A-9FF2-902AD7013679}"/>
                </a:ext>
              </a:extLst>
            </p:cNvPr>
            <p:cNvSpPr txBox="1"/>
            <p:nvPr/>
          </p:nvSpPr>
          <p:spPr>
            <a:xfrm>
              <a:off x="2938508" y="5441375"/>
              <a:ext cx="3018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>
                  <a:solidFill>
                    <a:srgbClr val="15735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548BA6E7-34C8-48A2-B994-306751C48406}"/>
                </a:ext>
              </a:extLst>
            </p:cNvPr>
            <p:cNvSpPr txBox="1"/>
            <p:nvPr/>
          </p:nvSpPr>
          <p:spPr>
            <a:xfrm>
              <a:off x="1272535" y="5441375"/>
              <a:ext cx="3018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>
                  <a:solidFill>
                    <a:srgbClr val="15735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C82E02FE-ED27-49F3-A7CB-8860AAED9C05}"/>
              </a:ext>
            </a:extLst>
          </p:cNvPr>
          <p:cNvSpPr/>
          <p:nvPr/>
        </p:nvSpPr>
        <p:spPr>
          <a:xfrm>
            <a:off x="4358936" y="5575177"/>
            <a:ext cx="2885243" cy="769776"/>
          </a:xfrm>
          <a:prstGeom prst="roundRect">
            <a:avLst/>
          </a:prstGeom>
          <a:noFill/>
          <a:ln>
            <a:solidFill>
              <a:srgbClr val="1573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CCE6F007-CFDE-4244-A2B0-B160FA1E25D0}"/>
              </a:ext>
            </a:extLst>
          </p:cNvPr>
          <p:cNvCxnSpPr>
            <a:cxnSpLocks/>
            <a:stCxn id="28" idx="3"/>
          </p:cNvCxnSpPr>
          <p:nvPr/>
        </p:nvCxnSpPr>
        <p:spPr>
          <a:xfrm flipV="1">
            <a:off x="7244179" y="5273336"/>
            <a:ext cx="1236955" cy="686729"/>
          </a:xfrm>
          <a:prstGeom prst="straightConnector1">
            <a:avLst/>
          </a:prstGeom>
          <a:ln>
            <a:solidFill>
              <a:srgbClr val="15735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age 26">
            <a:extLst>
              <a:ext uri="{FF2B5EF4-FFF2-40B4-BE49-F238E27FC236}">
                <a16:creationId xmlns:a16="http://schemas.microsoft.com/office/drawing/2014/main" id="{27636269-EA50-4D53-BE29-C530B43CBB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173" y="37349"/>
            <a:ext cx="621242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0370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CD5D16-707C-4139-959F-A245536FB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EA73-6917-45D9-B21A-2FB517C6F0A2}" type="slidenum">
              <a:rPr lang="en-US" smtClean="0"/>
              <a:t>26</a:t>
            </a:fld>
            <a:endParaRPr lang="en-US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E04D2ED-D4B9-4C76-9A76-549050DDCAB3}"/>
              </a:ext>
            </a:extLst>
          </p:cNvPr>
          <p:cNvSpPr txBox="1"/>
          <p:nvPr/>
        </p:nvSpPr>
        <p:spPr>
          <a:xfrm>
            <a:off x="232367" y="177745"/>
            <a:ext cx="3400290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r-FR" sz="2800" b="1" dirty="0">
                <a:solidFill>
                  <a:srgbClr val="125D4A"/>
                </a:solidFill>
                <a:latin typeface="Arial"/>
                <a:ea typeface="Source Code Pro"/>
                <a:cs typeface="Arial"/>
              </a:rPr>
              <a:t>Import de données</a:t>
            </a:r>
            <a:endParaRPr lang="en-US" sz="2800" b="1" dirty="0">
              <a:solidFill>
                <a:srgbClr val="125D4A"/>
              </a:solidFill>
              <a:latin typeface="Arial"/>
              <a:ea typeface="Source Code Pro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8B8043-966F-C9B0-B582-BC259DEB8B8B}"/>
              </a:ext>
            </a:extLst>
          </p:cNvPr>
          <p:cNvSpPr/>
          <p:nvPr/>
        </p:nvSpPr>
        <p:spPr>
          <a:xfrm>
            <a:off x="234892" y="813732"/>
            <a:ext cx="11618752" cy="45719"/>
          </a:xfrm>
          <a:prstGeom prst="rect">
            <a:avLst/>
          </a:prstGeom>
          <a:solidFill>
            <a:srgbClr val="125D4A"/>
          </a:solidFill>
          <a:ln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53F82CB-9147-4683-9CCB-0741A2916802}"/>
              </a:ext>
            </a:extLst>
          </p:cNvPr>
          <p:cNvSpPr txBox="1"/>
          <p:nvPr/>
        </p:nvSpPr>
        <p:spPr>
          <a:xfrm>
            <a:off x="568170" y="1358283"/>
            <a:ext cx="814082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Importer une table au format csv avec la librairie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readr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Deux solutions 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la fenêtre d’import de RStudio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En ligne de code avec la fonction </a:t>
            </a: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read_csv2()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17C6082-018D-41E9-91E7-AF805B136D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175" y="4393271"/>
            <a:ext cx="9423186" cy="175887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21603E5-C646-46A1-9D88-424A24F729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174" y="3396140"/>
            <a:ext cx="6220171" cy="651636"/>
          </a:xfrm>
          <a:prstGeom prst="rect">
            <a:avLst/>
          </a:prstGeom>
          <a:ln w="28575">
            <a:solidFill>
              <a:srgbClr val="15735C"/>
            </a:solidFill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FF3F7DB-FA3D-4994-9450-AAF0FE5F3709}"/>
              </a:ext>
            </a:extLst>
          </p:cNvPr>
          <p:cNvSpPr txBox="1"/>
          <p:nvPr/>
        </p:nvSpPr>
        <p:spPr>
          <a:xfrm>
            <a:off x="85957" y="4749554"/>
            <a:ext cx="18465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La structure de la table s’affichent dans la console</a:t>
            </a:r>
          </a:p>
        </p:txBody>
      </p:sp>
      <p:sp>
        <p:nvSpPr>
          <p:cNvPr id="9" name="Parenthèse ouvrante 8">
            <a:extLst>
              <a:ext uri="{FF2B5EF4-FFF2-40B4-BE49-F238E27FC236}">
                <a16:creationId xmlns:a16="http://schemas.microsoft.com/office/drawing/2014/main" id="{C286D8CC-E26A-44F0-9030-2C3F4D774EDE}"/>
              </a:ext>
            </a:extLst>
          </p:cNvPr>
          <p:cNvSpPr/>
          <p:nvPr/>
        </p:nvSpPr>
        <p:spPr>
          <a:xfrm>
            <a:off x="1932512" y="4393271"/>
            <a:ext cx="224762" cy="1758873"/>
          </a:xfrm>
          <a:prstGeom prst="lef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497AC79-3357-4F08-BE71-00C324D13A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173" y="37349"/>
            <a:ext cx="621242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3638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CD5D16-707C-4139-959F-A245536FB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EA73-6917-45D9-B21A-2FB517C6F0A2}" type="slidenum">
              <a:rPr lang="en-US" smtClean="0"/>
              <a:t>27</a:t>
            </a:fld>
            <a:endParaRPr lang="en-US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E04D2ED-D4B9-4C76-9A76-549050DDCAB3}"/>
              </a:ext>
            </a:extLst>
          </p:cNvPr>
          <p:cNvSpPr txBox="1"/>
          <p:nvPr/>
        </p:nvSpPr>
        <p:spPr>
          <a:xfrm>
            <a:off x="232367" y="177745"/>
            <a:ext cx="3400290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r-FR" sz="2800" b="1" dirty="0">
                <a:solidFill>
                  <a:srgbClr val="125D4A"/>
                </a:solidFill>
                <a:latin typeface="Arial"/>
                <a:ea typeface="Source Code Pro"/>
                <a:cs typeface="Arial"/>
              </a:rPr>
              <a:t>Import de données</a:t>
            </a:r>
            <a:endParaRPr lang="en-US" sz="2800" b="1" dirty="0">
              <a:solidFill>
                <a:srgbClr val="125D4A"/>
              </a:solidFill>
              <a:latin typeface="Arial"/>
              <a:ea typeface="Source Code Pro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8B8043-966F-C9B0-B582-BC259DEB8B8B}"/>
              </a:ext>
            </a:extLst>
          </p:cNvPr>
          <p:cNvSpPr/>
          <p:nvPr/>
        </p:nvSpPr>
        <p:spPr>
          <a:xfrm>
            <a:off x="234892" y="813732"/>
            <a:ext cx="11618752" cy="45719"/>
          </a:xfrm>
          <a:prstGeom prst="rect">
            <a:avLst/>
          </a:prstGeom>
          <a:solidFill>
            <a:srgbClr val="125D4A"/>
          </a:solidFill>
          <a:ln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53F82CB-9147-4683-9CCB-0741A2916802}"/>
              </a:ext>
            </a:extLst>
          </p:cNvPr>
          <p:cNvSpPr txBox="1"/>
          <p:nvPr/>
        </p:nvSpPr>
        <p:spPr>
          <a:xfrm>
            <a:off x="568170" y="1358283"/>
            <a:ext cx="814082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Importer une table au format csv avec la librairie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readr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Deux solutions 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la fenêtre d’import de RStudio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En ligne de code avec la fonction </a:t>
            </a: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read_csv2()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17C6082-018D-41E9-91E7-AF805B136D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175" y="4397305"/>
            <a:ext cx="9423186" cy="175080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21603E5-C646-46A1-9D88-424A24F729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460" y="3324225"/>
            <a:ext cx="6962501" cy="685961"/>
          </a:xfrm>
          <a:prstGeom prst="rect">
            <a:avLst/>
          </a:prstGeom>
          <a:ln w="28575">
            <a:solidFill>
              <a:srgbClr val="15735C"/>
            </a:solidFill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FF3F7DB-FA3D-4994-9450-AAF0FE5F3709}"/>
              </a:ext>
            </a:extLst>
          </p:cNvPr>
          <p:cNvSpPr txBox="1"/>
          <p:nvPr/>
        </p:nvSpPr>
        <p:spPr>
          <a:xfrm>
            <a:off x="1" y="4749554"/>
            <a:ext cx="1932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Les codes postaux ne sont plus en type ‘double’</a:t>
            </a:r>
          </a:p>
        </p:txBody>
      </p:sp>
      <p:sp>
        <p:nvSpPr>
          <p:cNvPr id="9" name="Parenthèse ouvrante 8">
            <a:extLst>
              <a:ext uri="{FF2B5EF4-FFF2-40B4-BE49-F238E27FC236}">
                <a16:creationId xmlns:a16="http://schemas.microsoft.com/office/drawing/2014/main" id="{C286D8CC-E26A-44F0-9030-2C3F4D774EDE}"/>
              </a:ext>
            </a:extLst>
          </p:cNvPr>
          <p:cNvSpPr/>
          <p:nvPr/>
        </p:nvSpPr>
        <p:spPr>
          <a:xfrm>
            <a:off x="1932512" y="4393271"/>
            <a:ext cx="224762" cy="1758873"/>
          </a:xfrm>
          <a:prstGeom prst="lef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CC3C147-B559-4567-BB38-F6CDC0FC2D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173" y="37349"/>
            <a:ext cx="621242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051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F05BF405-3766-4828-BBF5-F27ED1538A96}"/>
              </a:ext>
            </a:extLst>
          </p:cNvPr>
          <p:cNvSpPr txBox="1"/>
          <p:nvPr/>
        </p:nvSpPr>
        <p:spPr>
          <a:xfrm>
            <a:off x="4711749" y="865677"/>
            <a:ext cx="21948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Source Code Pro" panose="020B0509030403020204" pitchFamily="49" charset="0"/>
                <a:cs typeface="Arial" panose="020B0604020202020204" pitchFamily="34" charset="0"/>
              </a:rPr>
              <a:t>Rappel séance 1</a:t>
            </a:r>
            <a:endParaRPr lang="en-US" sz="20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Source Code Pro" panose="020B0509030403020204" pitchFamily="49" charset="0"/>
              <a:cs typeface="Arial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74340B5-7AC5-4299-9317-1D7F724A5844}"/>
              </a:ext>
            </a:extLst>
          </p:cNvPr>
          <p:cNvSpPr txBox="1"/>
          <p:nvPr/>
        </p:nvSpPr>
        <p:spPr>
          <a:xfrm>
            <a:off x="4711749" y="1969548"/>
            <a:ext cx="1949573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r-FR" sz="2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Source Code Pro" panose="020B0509030403020204" pitchFamily="49" charset="0"/>
                <a:cs typeface="Arial" panose="020B0604020202020204" pitchFamily="34" charset="0"/>
              </a:rPr>
              <a:t>Intro </a:t>
            </a:r>
            <a:r>
              <a:rPr lang="fr-FR" sz="20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Source Code Pro" panose="020B0509030403020204" pitchFamily="49" charset="0"/>
                <a:cs typeface="Arial" panose="020B0604020202020204" pitchFamily="34" charset="0"/>
              </a:rPr>
              <a:t>tydiverse</a:t>
            </a:r>
            <a:endParaRPr lang="en-US" sz="20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Source Code Pro" panose="020B0509030403020204" pitchFamily="49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A7BA7CD-D2FA-4A04-8338-C5682385A1A7}"/>
              </a:ext>
            </a:extLst>
          </p:cNvPr>
          <p:cNvSpPr txBox="1"/>
          <p:nvPr/>
        </p:nvSpPr>
        <p:spPr>
          <a:xfrm>
            <a:off x="4711749" y="3073419"/>
            <a:ext cx="24785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bg1">
                    <a:lumMod val="95000"/>
                  </a:schemeClr>
                </a:solidFill>
                <a:latin typeface="Arial"/>
                <a:ea typeface="Source Code Pro"/>
                <a:cs typeface="Arial"/>
              </a:rPr>
              <a:t>Import de données</a:t>
            </a:r>
            <a:endParaRPr lang="en-US" sz="2000" b="1" dirty="0">
              <a:solidFill>
                <a:schemeClr val="bg1">
                  <a:lumMod val="95000"/>
                </a:schemeClr>
              </a:solidFill>
              <a:latin typeface="Arial"/>
              <a:ea typeface="Source Code Pro"/>
              <a:cs typeface="Arial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661B5FF-0BE1-4AE2-AD4C-CBF93E1496BB}"/>
              </a:ext>
            </a:extLst>
          </p:cNvPr>
          <p:cNvSpPr txBox="1"/>
          <p:nvPr/>
        </p:nvSpPr>
        <p:spPr>
          <a:xfrm>
            <a:off x="4711749" y="4177290"/>
            <a:ext cx="3034805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r-FR" sz="2000" b="1" dirty="0">
                <a:solidFill>
                  <a:srgbClr val="15735C"/>
                </a:solidFill>
                <a:latin typeface="Arial"/>
                <a:ea typeface="Source Code Pro"/>
                <a:cs typeface="Arial"/>
              </a:rPr>
              <a:t>Manipuler des données</a:t>
            </a:r>
            <a:endParaRPr lang="en-US" sz="2000" b="1" dirty="0">
              <a:solidFill>
                <a:srgbClr val="15735C"/>
              </a:solidFill>
              <a:latin typeface="Arial"/>
              <a:ea typeface="Source Code Pro"/>
              <a:cs typeface="Arial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2EC9829-C763-416B-B289-B89674079BAA}"/>
              </a:ext>
            </a:extLst>
          </p:cNvPr>
          <p:cNvSpPr txBox="1"/>
          <p:nvPr/>
        </p:nvSpPr>
        <p:spPr>
          <a:xfrm>
            <a:off x="4711749" y="5281160"/>
            <a:ext cx="24945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Source Code Pro" panose="020B0509030403020204" pitchFamily="49" charset="0"/>
                <a:cs typeface="Arial" panose="020B0604020202020204" pitchFamily="34" charset="0"/>
              </a:rPr>
              <a:t>Export de données</a:t>
            </a:r>
            <a:endParaRPr lang="en-US" sz="20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Source Code Pro" panose="020B0509030403020204" pitchFamily="49" charset="0"/>
              <a:cs typeface="Arial" panose="020B0604020202020204" pitchFamily="34" charset="0"/>
            </a:endParaRP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4EE18975-FEA1-4D10-8AB6-B539E05473E6}"/>
              </a:ext>
            </a:extLst>
          </p:cNvPr>
          <p:cNvCxnSpPr>
            <a:cxnSpLocks/>
          </p:cNvCxnSpPr>
          <p:nvPr/>
        </p:nvCxnSpPr>
        <p:spPr>
          <a:xfrm>
            <a:off x="4282038" y="975560"/>
            <a:ext cx="0" cy="4594816"/>
          </a:xfrm>
          <a:prstGeom prst="line">
            <a:avLst/>
          </a:prstGeom>
          <a:ln w="38100">
            <a:solidFill>
              <a:srgbClr val="1573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B6816C06-8B2B-4880-8AB3-49B439810C54}"/>
              </a:ext>
            </a:extLst>
          </p:cNvPr>
          <p:cNvSpPr txBox="1"/>
          <p:nvPr/>
        </p:nvSpPr>
        <p:spPr>
          <a:xfrm>
            <a:off x="578123" y="2620876"/>
            <a:ext cx="33217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>
                <a:solidFill>
                  <a:srgbClr val="15735C"/>
                </a:solidFill>
                <a:latin typeface="Arial" panose="020B0604020202020204" pitchFamily="34" charset="0"/>
                <a:ea typeface="Source Code Pro" panose="020B0509030403020204" pitchFamily="49" charset="0"/>
                <a:cs typeface="Arial" panose="020B0604020202020204" pitchFamily="34" charset="0"/>
              </a:rPr>
              <a:t>Programme</a:t>
            </a:r>
            <a:endParaRPr lang="en-US" sz="4400" b="1">
              <a:solidFill>
                <a:srgbClr val="15735C"/>
              </a:solidFill>
              <a:latin typeface="Arial" panose="020B0604020202020204" pitchFamily="34" charset="0"/>
              <a:ea typeface="Source Code Pro" panose="020B0509030403020204" pitchFamily="49" charset="0"/>
              <a:cs typeface="Arial" panose="020B0604020202020204" pitchFamily="34" charset="0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4BBA90E6-A852-47F9-8717-6E26C7D38D72}"/>
              </a:ext>
            </a:extLst>
          </p:cNvPr>
          <p:cNvSpPr/>
          <p:nvPr/>
        </p:nvSpPr>
        <p:spPr>
          <a:xfrm>
            <a:off x="4191724" y="975560"/>
            <a:ext cx="180628" cy="180628"/>
          </a:xfrm>
          <a:prstGeom prst="ellipse">
            <a:avLst/>
          </a:prstGeom>
          <a:solidFill>
            <a:schemeClr val="bg1"/>
          </a:solidFill>
          <a:ln w="28575">
            <a:solidFill>
              <a:srgbClr val="1573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C4968B83-0213-49E2-B7EE-64B06F47C02F}"/>
              </a:ext>
            </a:extLst>
          </p:cNvPr>
          <p:cNvSpPr/>
          <p:nvPr/>
        </p:nvSpPr>
        <p:spPr>
          <a:xfrm>
            <a:off x="4191724" y="2084333"/>
            <a:ext cx="180628" cy="180628"/>
          </a:xfrm>
          <a:prstGeom prst="ellipse">
            <a:avLst/>
          </a:prstGeom>
          <a:solidFill>
            <a:schemeClr val="bg1"/>
          </a:solidFill>
          <a:ln w="28575">
            <a:solidFill>
              <a:srgbClr val="1573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57C1FD2-3ACD-46F5-992C-6941F2AC15DE}"/>
              </a:ext>
            </a:extLst>
          </p:cNvPr>
          <p:cNvSpPr/>
          <p:nvPr/>
        </p:nvSpPr>
        <p:spPr>
          <a:xfrm>
            <a:off x="4191724" y="3193106"/>
            <a:ext cx="180628" cy="180628"/>
          </a:xfrm>
          <a:prstGeom prst="ellipse">
            <a:avLst/>
          </a:prstGeom>
          <a:solidFill>
            <a:schemeClr val="bg1"/>
          </a:solidFill>
          <a:ln w="28575">
            <a:solidFill>
              <a:srgbClr val="1573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52474FF1-57BE-4D2E-9142-F917912EC365}"/>
              </a:ext>
            </a:extLst>
          </p:cNvPr>
          <p:cNvSpPr/>
          <p:nvPr/>
        </p:nvSpPr>
        <p:spPr>
          <a:xfrm>
            <a:off x="4191724" y="4301879"/>
            <a:ext cx="180628" cy="180628"/>
          </a:xfrm>
          <a:prstGeom prst="ellipse">
            <a:avLst/>
          </a:prstGeom>
          <a:solidFill>
            <a:schemeClr val="bg1"/>
          </a:solidFill>
          <a:ln w="28575">
            <a:solidFill>
              <a:srgbClr val="1573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55C5B3F9-82CC-449D-A703-04FDC81F84E4}"/>
              </a:ext>
            </a:extLst>
          </p:cNvPr>
          <p:cNvSpPr/>
          <p:nvPr/>
        </p:nvSpPr>
        <p:spPr>
          <a:xfrm>
            <a:off x="4191724" y="5410651"/>
            <a:ext cx="180628" cy="180628"/>
          </a:xfrm>
          <a:prstGeom prst="ellipse">
            <a:avLst/>
          </a:prstGeom>
          <a:solidFill>
            <a:schemeClr val="bg1"/>
          </a:solidFill>
          <a:ln w="28575">
            <a:solidFill>
              <a:srgbClr val="1573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C118298-ECF7-4344-BF0C-0CCA1ED6F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3EC8-413D-449F-AA35-5A4EDC194B8E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96158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CD5D16-707C-4139-959F-A245536FB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EA73-6917-45D9-B21A-2FB517C6F0A2}" type="slidenum">
              <a:rPr lang="en-US" smtClean="0"/>
              <a:t>29</a:t>
            </a:fld>
            <a:endParaRPr lang="en-US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E04D2ED-D4B9-4C76-9A76-549050DDCAB3}"/>
              </a:ext>
            </a:extLst>
          </p:cNvPr>
          <p:cNvSpPr txBox="1"/>
          <p:nvPr/>
        </p:nvSpPr>
        <p:spPr>
          <a:xfrm>
            <a:off x="232367" y="177745"/>
            <a:ext cx="7536037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r-FR" sz="2800" b="1" dirty="0">
                <a:solidFill>
                  <a:srgbClr val="125D4A"/>
                </a:solidFill>
                <a:latin typeface="Arial"/>
                <a:ea typeface="Source Code Pro"/>
                <a:cs typeface="Arial"/>
              </a:rPr>
              <a:t>Cas pratique : les lieux de tournage à Paris</a:t>
            </a:r>
            <a:endParaRPr lang="en-US" sz="2800" b="1" dirty="0">
              <a:solidFill>
                <a:srgbClr val="125D4A"/>
              </a:solidFill>
              <a:latin typeface="Arial"/>
              <a:ea typeface="Source Code Pro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8B8043-966F-C9B0-B582-BC259DEB8B8B}"/>
              </a:ext>
            </a:extLst>
          </p:cNvPr>
          <p:cNvSpPr/>
          <p:nvPr/>
        </p:nvSpPr>
        <p:spPr>
          <a:xfrm>
            <a:off x="234892" y="813732"/>
            <a:ext cx="11618752" cy="45719"/>
          </a:xfrm>
          <a:prstGeom prst="rect">
            <a:avLst/>
          </a:prstGeom>
          <a:solidFill>
            <a:srgbClr val="125D4A"/>
          </a:solidFill>
          <a:ln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EDAAD15-E9C0-4FDE-9A4B-838BDA09A33D}"/>
              </a:ext>
            </a:extLst>
          </p:cNvPr>
          <p:cNvSpPr txBox="1"/>
          <p:nvPr/>
        </p:nvSpPr>
        <p:spPr>
          <a:xfrm>
            <a:off x="904239" y="1470075"/>
            <a:ext cx="1057869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 dirty="0">
                <a:solidFill>
                  <a:srgbClr val="071F32"/>
                </a:solidFill>
                <a:effectLst/>
                <a:latin typeface="Arial" panose="020B0604020202020204" pitchFamily="34" charset="0"/>
              </a:rPr>
              <a:t>La ville de Paris </a:t>
            </a:r>
            <a:r>
              <a:rPr lang="fr-FR" dirty="0">
                <a:solidFill>
                  <a:srgbClr val="071F32"/>
                </a:solidFill>
                <a:latin typeface="Arial" panose="020B0604020202020204" pitchFamily="34" charset="0"/>
              </a:rPr>
              <a:t>publie en open data les l</a:t>
            </a:r>
            <a:r>
              <a:rPr lang="fr-FR" b="0" i="0" dirty="0">
                <a:solidFill>
                  <a:srgbClr val="071F32"/>
                </a:solidFill>
                <a:effectLst/>
                <a:latin typeface="Arial" panose="020B0604020202020204" pitchFamily="34" charset="0"/>
              </a:rPr>
              <a:t>ieux de tournage de scène en extérieur à Paris depuis 2016.</a:t>
            </a:r>
          </a:p>
          <a:p>
            <a:r>
              <a:rPr lang="en-US" dirty="0">
                <a:solidFill>
                  <a:srgbClr val="071F32"/>
                </a:solidFill>
                <a:latin typeface="Arial" panose="020B0604020202020204" pitchFamily="34" charset="0"/>
              </a:rPr>
              <a:t>Afin de </a:t>
            </a:r>
            <a:r>
              <a:rPr lang="en-US" dirty="0" err="1">
                <a:solidFill>
                  <a:srgbClr val="071F32"/>
                </a:solidFill>
                <a:latin typeface="Arial" panose="020B0604020202020204" pitchFamily="34" charset="0"/>
              </a:rPr>
              <a:t>manipuler</a:t>
            </a:r>
            <a:r>
              <a:rPr lang="en-US" dirty="0">
                <a:solidFill>
                  <a:srgbClr val="071F32"/>
                </a:solidFill>
                <a:latin typeface="Arial" panose="020B0604020202020204" pitchFamily="34" charset="0"/>
              </a:rPr>
              <a:t> les notions </a:t>
            </a:r>
            <a:r>
              <a:rPr lang="en-US" dirty="0" err="1">
                <a:solidFill>
                  <a:srgbClr val="071F32"/>
                </a:solidFill>
                <a:latin typeface="Arial" panose="020B0604020202020204" pitchFamily="34" charset="0"/>
              </a:rPr>
              <a:t>précédentes</a:t>
            </a:r>
            <a:r>
              <a:rPr lang="en-US" dirty="0">
                <a:solidFill>
                  <a:srgbClr val="071F32"/>
                </a:solidFill>
                <a:latin typeface="Arial" panose="020B0604020202020204" pitchFamily="34" charset="0"/>
              </a:rPr>
              <a:t>, nous </a:t>
            </a:r>
            <a:r>
              <a:rPr lang="en-US" dirty="0" err="1">
                <a:solidFill>
                  <a:srgbClr val="071F32"/>
                </a:solidFill>
                <a:latin typeface="Arial" panose="020B0604020202020204" pitchFamily="34" charset="0"/>
              </a:rPr>
              <a:t>vous</a:t>
            </a:r>
            <a:r>
              <a:rPr lang="en-US" dirty="0">
                <a:solidFill>
                  <a:srgbClr val="071F3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71F32"/>
                </a:solidFill>
                <a:latin typeface="Arial" panose="020B0604020202020204" pitchFamily="34" charset="0"/>
              </a:rPr>
              <a:t>avons</a:t>
            </a:r>
            <a:r>
              <a:rPr lang="en-US" dirty="0">
                <a:solidFill>
                  <a:srgbClr val="071F3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71F32"/>
                </a:solidFill>
                <a:latin typeface="Arial" panose="020B0604020202020204" pitchFamily="34" charset="0"/>
              </a:rPr>
              <a:t>preparé</a:t>
            </a:r>
            <a:r>
              <a:rPr lang="en-US" dirty="0">
                <a:solidFill>
                  <a:srgbClr val="071F32"/>
                </a:solidFill>
                <a:latin typeface="Arial" panose="020B0604020202020204" pitchFamily="34" charset="0"/>
              </a:rPr>
              <a:t> un script qui </a:t>
            </a:r>
            <a:r>
              <a:rPr lang="en-US" dirty="0" err="1">
                <a:solidFill>
                  <a:srgbClr val="071F32"/>
                </a:solidFill>
                <a:latin typeface="Arial" panose="020B0604020202020204" pitchFamily="34" charset="0"/>
              </a:rPr>
              <a:t>contient</a:t>
            </a:r>
            <a:r>
              <a:rPr lang="en-US" dirty="0">
                <a:solidFill>
                  <a:srgbClr val="071F32"/>
                </a:solidFill>
                <a:latin typeface="Arial" panose="020B0604020202020204" pitchFamily="34" charset="0"/>
              </a:rPr>
              <a:t> :</a:t>
            </a:r>
          </a:p>
          <a:p>
            <a:endParaRPr lang="en-US" dirty="0">
              <a:solidFill>
                <a:srgbClr val="071F3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71F32"/>
                </a:solidFill>
                <a:latin typeface="Arial" panose="020B0604020202020204" pitchFamily="34" charset="0"/>
              </a:rPr>
              <a:t>Des questions </a:t>
            </a:r>
            <a:r>
              <a:rPr lang="en-US" dirty="0" err="1">
                <a:solidFill>
                  <a:srgbClr val="071F32"/>
                </a:solidFill>
                <a:latin typeface="Arial" panose="020B0604020202020204" pitchFamily="34" charset="0"/>
              </a:rPr>
              <a:t>auxquelles</a:t>
            </a:r>
            <a:r>
              <a:rPr lang="en-US" dirty="0">
                <a:solidFill>
                  <a:srgbClr val="071F32"/>
                </a:solidFill>
                <a:latin typeface="Arial" panose="020B0604020202020204" pitchFamily="34" charset="0"/>
              </a:rPr>
              <a:t> il faut </a:t>
            </a:r>
            <a:r>
              <a:rPr lang="en-US" dirty="0" err="1">
                <a:solidFill>
                  <a:srgbClr val="071F32"/>
                </a:solidFill>
                <a:latin typeface="Arial" panose="020B0604020202020204" pitchFamily="34" charset="0"/>
              </a:rPr>
              <a:t>répondre</a:t>
            </a:r>
            <a:r>
              <a:rPr lang="en-US" dirty="0">
                <a:solidFill>
                  <a:srgbClr val="071F3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71F32"/>
                </a:solidFill>
                <a:latin typeface="Arial" panose="020B0604020202020204" pitchFamily="34" charset="0"/>
              </a:rPr>
              <a:t>en</a:t>
            </a:r>
            <a:r>
              <a:rPr lang="en-US" dirty="0">
                <a:solidFill>
                  <a:srgbClr val="071F3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71F32"/>
                </a:solidFill>
                <a:latin typeface="Arial" panose="020B0604020202020204" pitchFamily="34" charset="0"/>
              </a:rPr>
              <a:t>retrouvant</a:t>
            </a:r>
            <a:r>
              <a:rPr lang="en-US" dirty="0">
                <a:solidFill>
                  <a:srgbClr val="071F32"/>
                </a:solidFill>
                <a:latin typeface="Arial" panose="020B0604020202020204" pitchFamily="34" charset="0"/>
              </a:rPr>
              <a:t> la </a:t>
            </a:r>
            <a:r>
              <a:rPr lang="en-US" dirty="0" err="1">
                <a:solidFill>
                  <a:srgbClr val="071F32"/>
                </a:solidFill>
                <a:latin typeface="Arial" panose="020B0604020202020204" pitchFamily="34" charset="0"/>
              </a:rPr>
              <a:t>ligne</a:t>
            </a:r>
            <a:r>
              <a:rPr lang="en-US" dirty="0">
                <a:solidFill>
                  <a:srgbClr val="071F32"/>
                </a:solidFill>
                <a:latin typeface="Arial" panose="020B0604020202020204" pitchFamily="34" charset="0"/>
              </a:rPr>
              <a:t> de code </a:t>
            </a:r>
          </a:p>
          <a:p>
            <a:r>
              <a:rPr lang="en-US" i="1" dirty="0">
                <a:solidFill>
                  <a:srgbClr val="071F32"/>
                </a:solidFill>
                <a:latin typeface="Arial" panose="020B0604020202020204" pitchFamily="34" charset="0"/>
              </a:rPr>
              <a:t>Ex : </a:t>
            </a:r>
            <a:r>
              <a:rPr lang="en-US" i="1" dirty="0" err="1">
                <a:solidFill>
                  <a:srgbClr val="071F32"/>
                </a:solidFill>
                <a:latin typeface="Arial" panose="020B0604020202020204" pitchFamily="34" charset="0"/>
              </a:rPr>
              <a:t>Combien</a:t>
            </a:r>
            <a:r>
              <a:rPr lang="en-US" i="1" dirty="0">
                <a:solidFill>
                  <a:srgbClr val="071F32"/>
                </a:solidFill>
                <a:latin typeface="Arial" panose="020B0604020202020204" pitchFamily="34" charset="0"/>
              </a:rPr>
              <a:t> de </a:t>
            </a:r>
            <a:r>
              <a:rPr lang="en-US" i="1" dirty="0" err="1">
                <a:solidFill>
                  <a:srgbClr val="071F32"/>
                </a:solidFill>
                <a:latin typeface="Arial" panose="020B0604020202020204" pitchFamily="34" charset="0"/>
              </a:rPr>
              <a:t>tournages</a:t>
            </a:r>
            <a:r>
              <a:rPr lang="en-US" i="1" dirty="0">
                <a:solidFill>
                  <a:srgbClr val="071F32"/>
                </a:solidFill>
                <a:latin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71F32"/>
                </a:solidFill>
                <a:latin typeface="Arial" panose="020B0604020202020204" pitchFamily="34" charset="0"/>
              </a:rPr>
              <a:t>ont</a:t>
            </a:r>
            <a:r>
              <a:rPr lang="en-US" i="1" dirty="0">
                <a:solidFill>
                  <a:srgbClr val="071F32"/>
                </a:solidFill>
                <a:latin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71F32"/>
                </a:solidFill>
                <a:latin typeface="Arial" panose="020B0604020202020204" pitchFamily="34" charset="0"/>
              </a:rPr>
              <a:t>eu</a:t>
            </a:r>
            <a:r>
              <a:rPr lang="en-US" i="1" dirty="0">
                <a:solidFill>
                  <a:srgbClr val="071F32"/>
                </a:solidFill>
                <a:latin typeface="Arial" panose="020B0604020202020204" pitchFamily="34" charset="0"/>
              </a:rPr>
              <a:t> lieu dans le 15 </a:t>
            </a:r>
            <a:r>
              <a:rPr lang="en-US" i="1" dirty="0" err="1">
                <a:solidFill>
                  <a:srgbClr val="071F32"/>
                </a:solidFill>
                <a:latin typeface="Arial" panose="020B0604020202020204" pitchFamily="34" charset="0"/>
              </a:rPr>
              <a:t>ème</a:t>
            </a:r>
            <a:r>
              <a:rPr lang="en-US" i="1" dirty="0">
                <a:solidFill>
                  <a:srgbClr val="071F32"/>
                </a:solidFill>
                <a:latin typeface="Arial" panose="020B0604020202020204" pitchFamily="34" charset="0"/>
              </a:rPr>
              <a:t> arrondissement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71F3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71F3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71F3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71F3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71F32"/>
                </a:solidFill>
                <a:latin typeface="Arial" panose="020B0604020202020204" pitchFamily="34" charset="0"/>
              </a:rPr>
              <a:t>Des </a:t>
            </a:r>
            <a:r>
              <a:rPr lang="en-US" dirty="0" err="1">
                <a:solidFill>
                  <a:srgbClr val="071F32"/>
                </a:solidFill>
                <a:latin typeface="Arial" panose="020B0604020202020204" pitchFamily="34" charset="0"/>
              </a:rPr>
              <a:t>lignes</a:t>
            </a:r>
            <a:r>
              <a:rPr lang="en-US" dirty="0">
                <a:solidFill>
                  <a:srgbClr val="071F32"/>
                </a:solidFill>
                <a:latin typeface="Arial" panose="020B0604020202020204" pitchFamily="34" charset="0"/>
              </a:rPr>
              <a:t> de code pour </a:t>
            </a:r>
            <a:r>
              <a:rPr lang="en-US" dirty="0" err="1">
                <a:solidFill>
                  <a:srgbClr val="071F32"/>
                </a:solidFill>
                <a:latin typeface="Arial" panose="020B0604020202020204" pitchFamily="34" charset="0"/>
              </a:rPr>
              <a:t>lesquels</a:t>
            </a:r>
            <a:r>
              <a:rPr lang="en-US" dirty="0">
                <a:solidFill>
                  <a:srgbClr val="071F32"/>
                </a:solidFill>
                <a:latin typeface="Arial" panose="020B0604020202020204" pitchFamily="34" charset="0"/>
              </a:rPr>
              <a:t> il faut </a:t>
            </a:r>
            <a:r>
              <a:rPr lang="en-US" dirty="0" err="1">
                <a:solidFill>
                  <a:srgbClr val="071F32"/>
                </a:solidFill>
                <a:latin typeface="Arial" panose="020B0604020202020204" pitchFamily="34" charset="0"/>
              </a:rPr>
              <a:t>retrouver</a:t>
            </a:r>
            <a:r>
              <a:rPr lang="en-US" dirty="0">
                <a:solidFill>
                  <a:srgbClr val="071F32"/>
                </a:solidFill>
                <a:latin typeface="Arial" panose="020B0604020202020204" pitchFamily="34" charset="0"/>
              </a:rPr>
              <a:t> le </a:t>
            </a:r>
            <a:r>
              <a:rPr lang="en-US" dirty="0" err="1">
                <a:solidFill>
                  <a:srgbClr val="071F32"/>
                </a:solidFill>
                <a:latin typeface="Arial" panose="020B0604020202020204" pitchFamily="34" charset="0"/>
              </a:rPr>
              <a:t>commentaire</a:t>
            </a:r>
            <a:endParaRPr lang="fr-FR" dirty="0">
              <a:solidFill>
                <a:srgbClr val="071F32"/>
              </a:solidFill>
              <a:latin typeface="Arial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6B14ABE-74EF-40FD-9C49-80F5551FAC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303"/>
          <a:stretch/>
        </p:blipFill>
        <p:spPr>
          <a:xfrm>
            <a:off x="1129263" y="4358305"/>
            <a:ext cx="9933474" cy="61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251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F05BF405-3766-4828-BBF5-F27ED1538A96}"/>
              </a:ext>
            </a:extLst>
          </p:cNvPr>
          <p:cNvSpPr txBox="1"/>
          <p:nvPr/>
        </p:nvSpPr>
        <p:spPr>
          <a:xfrm>
            <a:off x="4711749" y="865677"/>
            <a:ext cx="21948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15735C"/>
                </a:solidFill>
                <a:latin typeface="Arial" panose="020B0604020202020204" pitchFamily="34" charset="0"/>
                <a:ea typeface="Source Code Pro" panose="020B0509030403020204" pitchFamily="49" charset="0"/>
                <a:cs typeface="Arial" panose="020B0604020202020204" pitchFamily="34" charset="0"/>
              </a:rPr>
              <a:t>Rappel séance 1</a:t>
            </a:r>
            <a:endParaRPr lang="en-US" sz="2000" b="1" dirty="0">
              <a:solidFill>
                <a:srgbClr val="15735C"/>
              </a:solidFill>
              <a:latin typeface="Arial" panose="020B0604020202020204" pitchFamily="34" charset="0"/>
              <a:ea typeface="Source Code Pro" panose="020B0509030403020204" pitchFamily="49" charset="0"/>
              <a:cs typeface="Arial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74340B5-7AC5-4299-9317-1D7F724A5844}"/>
              </a:ext>
            </a:extLst>
          </p:cNvPr>
          <p:cNvSpPr txBox="1"/>
          <p:nvPr/>
        </p:nvSpPr>
        <p:spPr>
          <a:xfrm>
            <a:off x="4711749" y="1969548"/>
            <a:ext cx="2876108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r-FR" sz="2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Source Code Pro" panose="020B0509030403020204" pitchFamily="49" charset="0"/>
                <a:cs typeface="Arial" panose="020B0604020202020204" pitchFamily="34" charset="0"/>
              </a:rPr>
              <a:t>Introduction </a:t>
            </a:r>
            <a:r>
              <a:rPr lang="fr-FR" sz="20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Source Code Pro" panose="020B0509030403020204" pitchFamily="49" charset="0"/>
                <a:cs typeface="Arial" panose="020B0604020202020204" pitchFamily="34" charset="0"/>
              </a:rPr>
              <a:t>tidyverse</a:t>
            </a:r>
            <a:endParaRPr lang="en-US" sz="20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Source Code Pro" panose="020B0509030403020204" pitchFamily="49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A7BA7CD-D2FA-4A04-8338-C5682385A1A7}"/>
              </a:ext>
            </a:extLst>
          </p:cNvPr>
          <p:cNvSpPr txBox="1"/>
          <p:nvPr/>
        </p:nvSpPr>
        <p:spPr>
          <a:xfrm>
            <a:off x="4711749" y="3073419"/>
            <a:ext cx="24785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bg1">
                    <a:lumMod val="95000"/>
                  </a:schemeClr>
                </a:solidFill>
                <a:latin typeface="Arial"/>
                <a:ea typeface="Source Code Pro"/>
                <a:cs typeface="Arial"/>
              </a:rPr>
              <a:t>Import de données</a:t>
            </a:r>
            <a:endParaRPr lang="en-US" sz="2000" b="1" dirty="0">
              <a:solidFill>
                <a:schemeClr val="bg1">
                  <a:lumMod val="95000"/>
                </a:schemeClr>
              </a:solidFill>
              <a:latin typeface="Arial"/>
              <a:ea typeface="Source Code Pro"/>
              <a:cs typeface="Arial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661B5FF-0BE1-4AE2-AD4C-CBF93E1496BB}"/>
              </a:ext>
            </a:extLst>
          </p:cNvPr>
          <p:cNvSpPr txBox="1"/>
          <p:nvPr/>
        </p:nvSpPr>
        <p:spPr>
          <a:xfrm>
            <a:off x="4711749" y="4177290"/>
            <a:ext cx="3034805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r-FR" sz="2000" b="1" dirty="0">
                <a:solidFill>
                  <a:schemeClr val="bg1">
                    <a:lumMod val="95000"/>
                  </a:schemeClr>
                </a:solidFill>
                <a:latin typeface="Arial"/>
                <a:ea typeface="Source Code Pro"/>
                <a:cs typeface="Arial"/>
              </a:rPr>
              <a:t>Manipuler des données</a:t>
            </a:r>
            <a:endParaRPr lang="en-US" sz="2000" b="1" dirty="0">
              <a:solidFill>
                <a:schemeClr val="bg1">
                  <a:lumMod val="95000"/>
                </a:schemeClr>
              </a:solidFill>
              <a:latin typeface="Arial"/>
              <a:ea typeface="Source Code Pro"/>
              <a:cs typeface="Arial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2EC9829-C763-416B-B289-B89674079BAA}"/>
              </a:ext>
            </a:extLst>
          </p:cNvPr>
          <p:cNvSpPr txBox="1"/>
          <p:nvPr/>
        </p:nvSpPr>
        <p:spPr>
          <a:xfrm>
            <a:off x="4711749" y="5281160"/>
            <a:ext cx="24945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Source Code Pro" panose="020B0509030403020204" pitchFamily="49" charset="0"/>
                <a:cs typeface="Arial" panose="020B0604020202020204" pitchFamily="34" charset="0"/>
              </a:rPr>
              <a:t>Export de données</a:t>
            </a:r>
            <a:endParaRPr lang="en-US" sz="20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Source Code Pro" panose="020B0509030403020204" pitchFamily="49" charset="0"/>
              <a:cs typeface="Arial" panose="020B0604020202020204" pitchFamily="34" charset="0"/>
            </a:endParaRP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4EE18975-FEA1-4D10-8AB6-B539E05473E6}"/>
              </a:ext>
            </a:extLst>
          </p:cNvPr>
          <p:cNvCxnSpPr>
            <a:cxnSpLocks/>
          </p:cNvCxnSpPr>
          <p:nvPr/>
        </p:nvCxnSpPr>
        <p:spPr>
          <a:xfrm>
            <a:off x="4282038" y="975560"/>
            <a:ext cx="0" cy="4594816"/>
          </a:xfrm>
          <a:prstGeom prst="line">
            <a:avLst/>
          </a:prstGeom>
          <a:ln w="38100">
            <a:solidFill>
              <a:srgbClr val="1573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B6816C06-8B2B-4880-8AB3-49B439810C54}"/>
              </a:ext>
            </a:extLst>
          </p:cNvPr>
          <p:cNvSpPr txBox="1"/>
          <p:nvPr/>
        </p:nvSpPr>
        <p:spPr>
          <a:xfrm>
            <a:off x="578123" y="2620876"/>
            <a:ext cx="33217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>
                <a:solidFill>
                  <a:srgbClr val="15735C"/>
                </a:solidFill>
                <a:latin typeface="Arial" panose="020B0604020202020204" pitchFamily="34" charset="0"/>
                <a:ea typeface="Source Code Pro" panose="020B0509030403020204" pitchFamily="49" charset="0"/>
                <a:cs typeface="Arial" panose="020B0604020202020204" pitchFamily="34" charset="0"/>
              </a:rPr>
              <a:t>Programme</a:t>
            </a:r>
            <a:endParaRPr lang="en-US" sz="4400" b="1">
              <a:solidFill>
                <a:srgbClr val="15735C"/>
              </a:solidFill>
              <a:latin typeface="Arial" panose="020B0604020202020204" pitchFamily="34" charset="0"/>
              <a:ea typeface="Source Code Pro" panose="020B0509030403020204" pitchFamily="49" charset="0"/>
              <a:cs typeface="Arial" panose="020B0604020202020204" pitchFamily="34" charset="0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4BBA90E6-A852-47F9-8717-6E26C7D38D72}"/>
              </a:ext>
            </a:extLst>
          </p:cNvPr>
          <p:cNvSpPr/>
          <p:nvPr/>
        </p:nvSpPr>
        <p:spPr>
          <a:xfrm>
            <a:off x="4191724" y="975560"/>
            <a:ext cx="180628" cy="180628"/>
          </a:xfrm>
          <a:prstGeom prst="ellipse">
            <a:avLst/>
          </a:prstGeom>
          <a:solidFill>
            <a:schemeClr val="bg1"/>
          </a:solidFill>
          <a:ln w="28575">
            <a:solidFill>
              <a:srgbClr val="1573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C4968B83-0213-49E2-B7EE-64B06F47C02F}"/>
              </a:ext>
            </a:extLst>
          </p:cNvPr>
          <p:cNvSpPr/>
          <p:nvPr/>
        </p:nvSpPr>
        <p:spPr>
          <a:xfrm>
            <a:off x="4191724" y="2084333"/>
            <a:ext cx="180628" cy="180628"/>
          </a:xfrm>
          <a:prstGeom prst="ellipse">
            <a:avLst/>
          </a:prstGeom>
          <a:solidFill>
            <a:schemeClr val="bg1"/>
          </a:solidFill>
          <a:ln w="28575">
            <a:solidFill>
              <a:srgbClr val="1573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57C1FD2-3ACD-46F5-992C-6941F2AC15DE}"/>
              </a:ext>
            </a:extLst>
          </p:cNvPr>
          <p:cNvSpPr/>
          <p:nvPr/>
        </p:nvSpPr>
        <p:spPr>
          <a:xfrm>
            <a:off x="4191724" y="3193106"/>
            <a:ext cx="180628" cy="180628"/>
          </a:xfrm>
          <a:prstGeom prst="ellipse">
            <a:avLst/>
          </a:prstGeom>
          <a:solidFill>
            <a:schemeClr val="bg1"/>
          </a:solidFill>
          <a:ln w="28575">
            <a:solidFill>
              <a:srgbClr val="1573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52474FF1-57BE-4D2E-9142-F917912EC365}"/>
              </a:ext>
            </a:extLst>
          </p:cNvPr>
          <p:cNvSpPr/>
          <p:nvPr/>
        </p:nvSpPr>
        <p:spPr>
          <a:xfrm>
            <a:off x="4191724" y="4301879"/>
            <a:ext cx="180628" cy="180628"/>
          </a:xfrm>
          <a:prstGeom prst="ellipse">
            <a:avLst/>
          </a:prstGeom>
          <a:solidFill>
            <a:schemeClr val="bg1"/>
          </a:solidFill>
          <a:ln w="28575">
            <a:solidFill>
              <a:srgbClr val="1573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55C5B3F9-82CC-449D-A703-04FDC81F84E4}"/>
              </a:ext>
            </a:extLst>
          </p:cNvPr>
          <p:cNvSpPr/>
          <p:nvPr/>
        </p:nvSpPr>
        <p:spPr>
          <a:xfrm>
            <a:off x="4191724" y="5410651"/>
            <a:ext cx="180628" cy="180628"/>
          </a:xfrm>
          <a:prstGeom prst="ellipse">
            <a:avLst/>
          </a:prstGeom>
          <a:solidFill>
            <a:schemeClr val="bg1"/>
          </a:solidFill>
          <a:ln w="28575">
            <a:solidFill>
              <a:srgbClr val="1573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C118298-ECF7-4344-BF0C-0CCA1ED6F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3EC8-413D-449F-AA35-5A4EDC194B8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62420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CD5D16-707C-4139-959F-A245536FB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0989" y="6349591"/>
            <a:ext cx="2743200" cy="365125"/>
          </a:xfrm>
        </p:spPr>
        <p:txBody>
          <a:bodyPr/>
          <a:lstStyle/>
          <a:p>
            <a:fld id="{57D7EA73-6917-45D9-B21A-2FB517C6F0A2}" type="slidenum">
              <a:rPr lang="en-US" smtClean="0"/>
              <a:t>30</a:t>
            </a:fld>
            <a:endParaRPr lang="en-US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E04D2ED-D4B9-4C76-9A76-549050DDCAB3}"/>
              </a:ext>
            </a:extLst>
          </p:cNvPr>
          <p:cNvSpPr txBox="1"/>
          <p:nvPr/>
        </p:nvSpPr>
        <p:spPr>
          <a:xfrm>
            <a:off x="232367" y="177745"/>
            <a:ext cx="8215711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r-FR" sz="2800" b="1" dirty="0">
                <a:solidFill>
                  <a:srgbClr val="125D4A"/>
                </a:solidFill>
                <a:latin typeface="Arial"/>
                <a:ea typeface="Source Code Pro"/>
                <a:cs typeface="Arial"/>
              </a:rPr>
              <a:t>Processus d’aide pour répondre aux questions</a:t>
            </a:r>
            <a:endParaRPr lang="en-US" sz="2800" b="1" dirty="0">
              <a:solidFill>
                <a:srgbClr val="125D4A"/>
              </a:solidFill>
              <a:latin typeface="Arial"/>
              <a:ea typeface="Source Code Pro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8B8043-966F-C9B0-B582-BC259DEB8B8B}"/>
              </a:ext>
            </a:extLst>
          </p:cNvPr>
          <p:cNvSpPr/>
          <p:nvPr/>
        </p:nvSpPr>
        <p:spPr>
          <a:xfrm>
            <a:off x="234892" y="813732"/>
            <a:ext cx="11618752" cy="45719"/>
          </a:xfrm>
          <a:prstGeom prst="rect">
            <a:avLst/>
          </a:prstGeom>
          <a:solidFill>
            <a:srgbClr val="125D4A"/>
          </a:solidFill>
          <a:ln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4221DF4-7106-431C-A356-AD603C14402A}"/>
              </a:ext>
            </a:extLst>
          </p:cNvPr>
          <p:cNvSpPr txBox="1"/>
          <p:nvPr/>
        </p:nvSpPr>
        <p:spPr>
          <a:xfrm>
            <a:off x="508871" y="1513285"/>
            <a:ext cx="3375665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125D4A"/>
                </a:solidFill>
                <a:latin typeface="Arial"/>
                <a:ea typeface="Source Code Pro"/>
                <a:cs typeface="Arial"/>
              </a:rPr>
              <a:t>La question</a:t>
            </a:r>
            <a:endParaRPr lang="en-US" sz="16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DCFC576-FA9B-4283-A857-A70804E63639}"/>
              </a:ext>
            </a:extLst>
          </p:cNvPr>
          <p:cNvSpPr txBox="1"/>
          <p:nvPr/>
        </p:nvSpPr>
        <p:spPr>
          <a:xfrm>
            <a:off x="5103590" y="1427311"/>
            <a:ext cx="2122282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125D4A"/>
                </a:solidFill>
                <a:latin typeface="Arial"/>
                <a:ea typeface="Source Code Pro"/>
                <a:cs typeface="Arial"/>
              </a:rPr>
              <a:t>Mon fichier est-il importé ? 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E4C744EA-3717-4320-B0D3-A80D21B9DB2D}"/>
              </a:ext>
            </a:extLst>
          </p:cNvPr>
          <p:cNvCxnSpPr>
            <a:cxnSpLocks/>
          </p:cNvCxnSpPr>
          <p:nvPr/>
        </p:nvCxnSpPr>
        <p:spPr>
          <a:xfrm>
            <a:off x="3989861" y="1702606"/>
            <a:ext cx="1008404" cy="0"/>
          </a:xfrm>
          <a:prstGeom prst="straightConnector1">
            <a:avLst/>
          </a:prstGeom>
          <a:ln>
            <a:solidFill>
              <a:srgbClr val="15735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 : en angle 4">
            <a:extLst>
              <a:ext uri="{FF2B5EF4-FFF2-40B4-BE49-F238E27FC236}">
                <a16:creationId xmlns:a16="http://schemas.microsoft.com/office/drawing/2014/main" id="{40E9688D-CF28-4484-8AFE-D3E7BA63FAD9}"/>
              </a:ext>
            </a:extLst>
          </p:cNvPr>
          <p:cNvCxnSpPr>
            <a:cxnSpLocks/>
          </p:cNvCxnSpPr>
          <p:nvPr/>
        </p:nvCxnSpPr>
        <p:spPr>
          <a:xfrm>
            <a:off x="7331197" y="1702606"/>
            <a:ext cx="1066838" cy="237884"/>
          </a:xfrm>
          <a:prstGeom prst="bentConnector3">
            <a:avLst>
              <a:gd name="adj1" fmla="val 50000"/>
            </a:avLst>
          </a:prstGeom>
          <a:ln>
            <a:solidFill>
              <a:srgbClr val="125D4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 : en angle 13">
            <a:extLst>
              <a:ext uri="{FF2B5EF4-FFF2-40B4-BE49-F238E27FC236}">
                <a16:creationId xmlns:a16="http://schemas.microsoft.com/office/drawing/2014/main" id="{87A52A89-B20C-4F1D-9975-195A3AD2733E}"/>
              </a:ext>
            </a:extLst>
          </p:cNvPr>
          <p:cNvCxnSpPr>
            <a:cxnSpLocks/>
          </p:cNvCxnSpPr>
          <p:nvPr/>
        </p:nvCxnSpPr>
        <p:spPr>
          <a:xfrm flipV="1">
            <a:off x="7331197" y="1271868"/>
            <a:ext cx="1066838" cy="310886"/>
          </a:xfrm>
          <a:prstGeom prst="bentConnector3">
            <a:avLst>
              <a:gd name="adj1" fmla="val 50000"/>
            </a:avLst>
          </a:prstGeom>
          <a:ln>
            <a:solidFill>
              <a:srgbClr val="125D4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569BF299-4F56-44B1-A0D6-50FA88A57E28}"/>
              </a:ext>
            </a:extLst>
          </p:cNvPr>
          <p:cNvSpPr txBox="1"/>
          <p:nvPr/>
        </p:nvSpPr>
        <p:spPr>
          <a:xfrm>
            <a:off x="7888153" y="1913095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>
                <a:solidFill>
                  <a:srgbClr val="125D4A"/>
                </a:solidFill>
              </a:rPr>
              <a:t>Oui</a:t>
            </a:r>
            <a:endParaRPr lang="en-US" i="1" dirty="0">
              <a:solidFill>
                <a:srgbClr val="125D4A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4B66034-0892-4991-BF9C-C44ED483561A}"/>
              </a:ext>
            </a:extLst>
          </p:cNvPr>
          <p:cNvSpPr txBox="1"/>
          <p:nvPr/>
        </p:nvSpPr>
        <p:spPr>
          <a:xfrm>
            <a:off x="7827045" y="942832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>
                <a:solidFill>
                  <a:srgbClr val="125D4A"/>
                </a:solidFill>
              </a:rPr>
              <a:t>Non</a:t>
            </a:r>
            <a:endParaRPr lang="en-US" i="1" dirty="0">
              <a:solidFill>
                <a:srgbClr val="125D4A"/>
              </a:solidFill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8CAA04E-360B-47D0-8EA3-0EBCD55861EC}"/>
              </a:ext>
            </a:extLst>
          </p:cNvPr>
          <p:cNvSpPr txBox="1"/>
          <p:nvPr/>
        </p:nvSpPr>
        <p:spPr>
          <a:xfrm>
            <a:off x="8571625" y="1736159"/>
            <a:ext cx="2122282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125D4A"/>
                </a:solidFill>
                <a:latin typeface="Arial"/>
                <a:ea typeface="Source Code Pro"/>
                <a:cs typeface="Arial"/>
              </a:rPr>
              <a:t>Contient-il les informations dont j’ai besoin ?</a:t>
            </a:r>
            <a:endParaRPr lang="en-US" sz="1600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39B5111-22BB-4B9B-84C8-355963D9E688}"/>
              </a:ext>
            </a:extLst>
          </p:cNvPr>
          <p:cNvSpPr txBox="1"/>
          <p:nvPr/>
        </p:nvSpPr>
        <p:spPr>
          <a:xfrm>
            <a:off x="8571625" y="979480"/>
            <a:ext cx="2256796" cy="584775"/>
          </a:xfrm>
          <a:prstGeom prst="rect">
            <a:avLst/>
          </a:prstGeom>
          <a:solidFill>
            <a:srgbClr val="125D4A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>
                    <a:lumMod val="95000"/>
                  </a:schemeClr>
                </a:solidFill>
                <a:latin typeface="Arial"/>
                <a:ea typeface="Source Code Pro"/>
                <a:cs typeface="Arial"/>
              </a:rPr>
              <a:t>Je prévois une étape d’import du fichier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22" name="Connecteur : en angle 21">
            <a:extLst>
              <a:ext uri="{FF2B5EF4-FFF2-40B4-BE49-F238E27FC236}">
                <a16:creationId xmlns:a16="http://schemas.microsoft.com/office/drawing/2014/main" id="{F2AAFBD8-BD61-454D-8129-2A3B97639AC7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024664" y="2676838"/>
            <a:ext cx="663267" cy="443733"/>
          </a:xfrm>
          <a:prstGeom prst="bentConnector3">
            <a:avLst>
              <a:gd name="adj1" fmla="val 50000"/>
            </a:avLst>
          </a:prstGeom>
          <a:ln>
            <a:solidFill>
              <a:srgbClr val="125D4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 : en angle 28">
            <a:extLst>
              <a:ext uri="{FF2B5EF4-FFF2-40B4-BE49-F238E27FC236}">
                <a16:creationId xmlns:a16="http://schemas.microsoft.com/office/drawing/2014/main" id="{F80769C0-92AF-4651-B8DC-F3AC32AE94B7}"/>
              </a:ext>
            </a:extLst>
          </p:cNvPr>
          <p:cNvCxnSpPr>
            <a:cxnSpLocks/>
          </p:cNvCxnSpPr>
          <p:nvPr/>
        </p:nvCxnSpPr>
        <p:spPr>
          <a:xfrm rot="5400000">
            <a:off x="8931750" y="2724975"/>
            <a:ext cx="728435" cy="443324"/>
          </a:xfrm>
          <a:prstGeom prst="bentConnector3">
            <a:avLst>
              <a:gd name="adj1" fmla="val 50000"/>
            </a:avLst>
          </a:prstGeom>
          <a:ln>
            <a:solidFill>
              <a:srgbClr val="125D4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F116E10C-6A52-46EE-B094-3459707E46F9}"/>
              </a:ext>
            </a:extLst>
          </p:cNvPr>
          <p:cNvSpPr txBox="1"/>
          <p:nvPr/>
        </p:nvSpPr>
        <p:spPr>
          <a:xfrm>
            <a:off x="8993377" y="2525446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>
                <a:solidFill>
                  <a:srgbClr val="125D4A"/>
                </a:solidFill>
              </a:rPr>
              <a:t>Oui</a:t>
            </a:r>
            <a:endParaRPr lang="en-US" i="1" dirty="0">
              <a:solidFill>
                <a:srgbClr val="125D4A"/>
              </a:solidFill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425866D4-948D-4E0A-9076-8AD4D92C0985}"/>
              </a:ext>
            </a:extLst>
          </p:cNvPr>
          <p:cNvSpPr txBox="1"/>
          <p:nvPr/>
        </p:nvSpPr>
        <p:spPr>
          <a:xfrm>
            <a:off x="10144301" y="2510040"/>
            <a:ext cx="57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rgbClr val="125D4A"/>
                </a:solidFill>
              </a:rPr>
              <a:t>Non</a:t>
            </a:r>
            <a:endParaRPr lang="en-US" i="1" dirty="0">
              <a:solidFill>
                <a:srgbClr val="125D4A"/>
              </a:solidFill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A01F46DC-2193-4421-AB35-652859378465}"/>
              </a:ext>
            </a:extLst>
          </p:cNvPr>
          <p:cNvSpPr txBox="1"/>
          <p:nvPr/>
        </p:nvSpPr>
        <p:spPr>
          <a:xfrm>
            <a:off x="9834012" y="3230339"/>
            <a:ext cx="2162802" cy="156966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125D4A"/>
                </a:solidFill>
                <a:latin typeface="Arial"/>
                <a:ea typeface="Source Code Pro"/>
                <a:cs typeface="Arial"/>
              </a:rPr>
              <a:t>Est-ce que je peux obtenir les informations dont j’ai besoin en manipulant les données ? </a:t>
            </a:r>
            <a:endParaRPr lang="en-US" sz="1600" dirty="0"/>
          </a:p>
        </p:txBody>
      </p: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AE7DEF5A-72A5-42CC-8447-C7A9FBF5A56F}"/>
              </a:ext>
            </a:extLst>
          </p:cNvPr>
          <p:cNvCxnSpPr>
            <a:cxnSpLocks/>
          </p:cNvCxnSpPr>
          <p:nvPr/>
        </p:nvCxnSpPr>
        <p:spPr>
          <a:xfrm>
            <a:off x="9616303" y="1564255"/>
            <a:ext cx="0" cy="171904"/>
          </a:xfrm>
          <a:prstGeom prst="straightConnector1">
            <a:avLst/>
          </a:prstGeom>
          <a:ln>
            <a:solidFill>
              <a:srgbClr val="15735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>
            <a:extLst>
              <a:ext uri="{FF2B5EF4-FFF2-40B4-BE49-F238E27FC236}">
                <a16:creationId xmlns:a16="http://schemas.microsoft.com/office/drawing/2014/main" id="{08A76EC1-72CE-4382-A8F3-AD122E10B8FB}"/>
              </a:ext>
            </a:extLst>
          </p:cNvPr>
          <p:cNvSpPr txBox="1"/>
          <p:nvPr/>
        </p:nvSpPr>
        <p:spPr>
          <a:xfrm>
            <a:off x="10422386" y="4854728"/>
            <a:ext cx="57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rgbClr val="125D4A"/>
                </a:solidFill>
              </a:rPr>
              <a:t>Non</a:t>
            </a:r>
            <a:endParaRPr lang="en-US" i="1" dirty="0">
              <a:solidFill>
                <a:srgbClr val="125D4A"/>
              </a:solidFill>
            </a:endParaRP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FEB64F95-DDBA-469B-B5AB-BA575E08D0D3}"/>
              </a:ext>
            </a:extLst>
          </p:cNvPr>
          <p:cNvSpPr txBox="1"/>
          <p:nvPr/>
        </p:nvSpPr>
        <p:spPr>
          <a:xfrm>
            <a:off x="9972601" y="5339911"/>
            <a:ext cx="2000398" cy="1077218"/>
          </a:xfrm>
          <a:prstGeom prst="rect">
            <a:avLst/>
          </a:prstGeom>
          <a:solidFill>
            <a:srgbClr val="125D4A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>
                    <a:lumMod val="95000"/>
                  </a:schemeClr>
                </a:solidFill>
                <a:latin typeface="Arial"/>
                <a:ea typeface="Source Code Pro"/>
                <a:cs typeface="Arial"/>
              </a:rPr>
              <a:t>STOP je dois aller chercher de nouvelles données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0C02DBEE-917B-4802-81E4-212DE93B2EA9}"/>
              </a:ext>
            </a:extLst>
          </p:cNvPr>
          <p:cNvSpPr txBox="1"/>
          <p:nvPr/>
        </p:nvSpPr>
        <p:spPr>
          <a:xfrm>
            <a:off x="4286860" y="3338490"/>
            <a:ext cx="2363669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125D4A"/>
                </a:solidFill>
                <a:latin typeface="Arial"/>
                <a:ea typeface="Source Code Pro"/>
                <a:cs typeface="Arial"/>
              </a:rPr>
              <a:t>Est-ce que je connais et sais utiliser les fonctions qui peuvent m’être utile pour obtenir mon résultat ? </a:t>
            </a:r>
            <a:endParaRPr lang="en-US" sz="1600" dirty="0"/>
          </a:p>
        </p:txBody>
      </p:sp>
      <p:cxnSp>
        <p:nvCxnSpPr>
          <p:cNvPr id="66" name="Connecteur : en angle 65">
            <a:extLst>
              <a:ext uri="{FF2B5EF4-FFF2-40B4-BE49-F238E27FC236}">
                <a16:creationId xmlns:a16="http://schemas.microsoft.com/office/drawing/2014/main" id="{AA9B26BF-79E6-40FD-9A48-F37A3F25A244}"/>
              </a:ext>
            </a:extLst>
          </p:cNvPr>
          <p:cNvCxnSpPr>
            <a:cxnSpLocks/>
          </p:cNvCxnSpPr>
          <p:nvPr/>
        </p:nvCxnSpPr>
        <p:spPr>
          <a:xfrm rot="10800000" flipV="1">
            <a:off x="2882795" y="4051936"/>
            <a:ext cx="1340778" cy="642613"/>
          </a:xfrm>
          <a:prstGeom prst="bentConnector3">
            <a:avLst>
              <a:gd name="adj1" fmla="val 52872"/>
            </a:avLst>
          </a:prstGeom>
          <a:ln>
            <a:solidFill>
              <a:srgbClr val="15735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 : en angle 66">
            <a:extLst>
              <a:ext uri="{FF2B5EF4-FFF2-40B4-BE49-F238E27FC236}">
                <a16:creationId xmlns:a16="http://schemas.microsoft.com/office/drawing/2014/main" id="{81AABCF9-C683-46FF-97A2-5DABD4943764}"/>
              </a:ext>
            </a:extLst>
          </p:cNvPr>
          <p:cNvCxnSpPr>
            <a:cxnSpLocks/>
          </p:cNvCxnSpPr>
          <p:nvPr/>
        </p:nvCxnSpPr>
        <p:spPr>
          <a:xfrm rot="10800000">
            <a:off x="2812642" y="3574935"/>
            <a:ext cx="1410931" cy="152401"/>
          </a:xfrm>
          <a:prstGeom prst="bentConnector3">
            <a:avLst/>
          </a:prstGeom>
          <a:ln>
            <a:solidFill>
              <a:srgbClr val="15735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ZoneTexte 68">
            <a:extLst>
              <a:ext uri="{FF2B5EF4-FFF2-40B4-BE49-F238E27FC236}">
                <a16:creationId xmlns:a16="http://schemas.microsoft.com/office/drawing/2014/main" id="{A4800C6B-53C8-4575-8EDB-1F9B85AAC2E1}"/>
              </a:ext>
            </a:extLst>
          </p:cNvPr>
          <p:cNvSpPr txBox="1"/>
          <p:nvPr/>
        </p:nvSpPr>
        <p:spPr>
          <a:xfrm>
            <a:off x="2882795" y="3250333"/>
            <a:ext cx="57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rgbClr val="125D4A"/>
                </a:solidFill>
              </a:rPr>
              <a:t>Non</a:t>
            </a:r>
            <a:endParaRPr lang="en-US" i="1" dirty="0">
              <a:solidFill>
                <a:srgbClr val="125D4A"/>
              </a:solidFill>
            </a:endParaRP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E639B8A4-B04F-49FC-A6DE-CCB5DB430155}"/>
              </a:ext>
            </a:extLst>
          </p:cNvPr>
          <p:cNvSpPr txBox="1"/>
          <p:nvPr/>
        </p:nvSpPr>
        <p:spPr>
          <a:xfrm>
            <a:off x="317131" y="3018135"/>
            <a:ext cx="2376947" cy="1077218"/>
          </a:xfrm>
          <a:prstGeom prst="rect">
            <a:avLst/>
          </a:prstGeom>
          <a:solidFill>
            <a:srgbClr val="125D4A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>
                    <a:lumMod val="95000"/>
                  </a:schemeClr>
                </a:solidFill>
                <a:latin typeface="Arial"/>
                <a:ea typeface="Source Code Pro"/>
                <a:cs typeface="Arial"/>
              </a:rPr>
              <a:t>Je regarde la documentation (en ligne, fenêtre help dans R…)</a:t>
            </a: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2E70B6AF-EFCA-4D79-8220-F2466959C5FB}"/>
              </a:ext>
            </a:extLst>
          </p:cNvPr>
          <p:cNvSpPr txBox="1"/>
          <p:nvPr/>
        </p:nvSpPr>
        <p:spPr>
          <a:xfrm>
            <a:off x="2947117" y="4696125"/>
            <a:ext cx="57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rgbClr val="125D4A"/>
                </a:solidFill>
              </a:rPr>
              <a:t>Oui</a:t>
            </a:r>
            <a:endParaRPr lang="en-US" i="1" dirty="0">
              <a:solidFill>
                <a:srgbClr val="125D4A"/>
              </a:solidFill>
            </a:endParaRP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5C2369EF-FB07-4978-B56F-1287273A27B2}"/>
              </a:ext>
            </a:extLst>
          </p:cNvPr>
          <p:cNvSpPr txBox="1"/>
          <p:nvPr/>
        </p:nvSpPr>
        <p:spPr>
          <a:xfrm>
            <a:off x="7142650" y="3344135"/>
            <a:ext cx="2122282" cy="1323439"/>
          </a:xfrm>
          <a:prstGeom prst="rect">
            <a:avLst/>
          </a:prstGeom>
          <a:solidFill>
            <a:srgbClr val="125D4A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>
                    <a:lumMod val="95000"/>
                  </a:schemeClr>
                </a:solidFill>
                <a:latin typeface="Arial"/>
                <a:ea typeface="Source Code Pro"/>
                <a:cs typeface="Arial"/>
              </a:rPr>
              <a:t>Je formule textuellement les étapes qui me permettent d’arriver au résultat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87" name="Connecteur droit avec flèche 86">
            <a:extLst>
              <a:ext uri="{FF2B5EF4-FFF2-40B4-BE49-F238E27FC236}">
                <a16:creationId xmlns:a16="http://schemas.microsoft.com/office/drawing/2014/main" id="{D4F42971-93F7-47B9-8D4C-C3BB2A0E2AD3}"/>
              </a:ext>
            </a:extLst>
          </p:cNvPr>
          <p:cNvCxnSpPr>
            <a:cxnSpLocks/>
          </p:cNvCxnSpPr>
          <p:nvPr/>
        </p:nvCxnSpPr>
        <p:spPr>
          <a:xfrm flipH="1">
            <a:off x="6665431" y="3994566"/>
            <a:ext cx="357886" cy="0"/>
          </a:xfrm>
          <a:prstGeom prst="straightConnector1">
            <a:avLst/>
          </a:prstGeom>
          <a:ln>
            <a:solidFill>
              <a:srgbClr val="15735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ZoneTexte 93">
            <a:extLst>
              <a:ext uri="{FF2B5EF4-FFF2-40B4-BE49-F238E27FC236}">
                <a16:creationId xmlns:a16="http://schemas.microsoft.com/office/drawing/2014/main" id="{7636F8BD-197C-4932-A2F5-AD2364B0F972}"/>
              </a:ext>
            </a:extLst>
          </p:cNvPr>
          <p:cNvSpPr txBox="1"/>
          <p:nvPr/>
        </p:nvSpPr>
        <p:spPr>
          <a:xfrm>
            <a:off x="286986" y="4562340"/>
            <a:ext cx="2482119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125D4A"/>
                </a:solidFill>
                <a:latin typeface="Arial"/>
                <a:ea typeface="Source Code Pro"/>
                <a:cs typeface="Arial"/>
              </a:rPr>
              <a:t>Est-ce que je vais utiliser des packages ? </a:t>
            </a:r>
            <a:endParaRPr lang="en-US" sz="1600" dirty="0">
              <a:solidFill>
                <a:srgbClr val="125D4A"/>
              </a:solidFill>
            </a:endParaRPr>
          </a:p>
        </p:txBody>
      </p:sp>
      <p:cxnSp>
        <p:nvCxnSpPr>
          <p:cNvPr id="96" name="Connecteur droit avec flèche 95">
            <a:extLst>
              <a:ext uri="{FF2B5EF4-FFF2-40B4-BE49-F238E27FC236}">
                <a16:creationId xmlns:a16="http://schemas.microsoft.com/office/drawing/2014/main" id="{6DFB4193-FA6A-4073-A272-8EF4378EC150}"/>
              </a:ext>
            </a:extLst>
          </p:cNvPr>
          <p:cNvCxnSpPr>
            <a:cxnSpLocks/>
          </p:cNvCxnSpPr>
          <p:nvPr/>
        </p:nvCxnSpPr>
        <p:spPr>
          <a:xfrm>
            <a:off x="1519221" y="4199978"/>
            <a:ext cx="0" cy="282374"/>
          </a:xfrm>
          <a:prstGeom prst="straightConnector1">
            <a:avLst/>
          </a:prstGeom>
          <a:ln>
            <a:solidFill>
              <a:srgbClr val="15735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avec flèche 100">
            <a:extLst>
              <a:ext uri="{FF2B5EF4-FFF2-40B4-BE49-F238E27FC236}">
                <a16:creationId xmlns:a16="http://schemas.microsoft.com/office/drawing/2014/main" id="{A1802ED2-46AF-4CB4-883D-D281CE6D85CA}"/>
              </a:ext>
            </a:extLst>
          </p:cNvPr>
          <p:cNvCxnSpPr/>
          <p:nvPr/>
        </p:nvCxnSpPr>
        <p:spPr>
          <a:xfrm flipH="1">
            <a:off x="9285201" y="3994566"/>
            <a:ext cx="464854" cy="0"/>
          </a:xfrm>
          <a:prstGeom prst="straightConnector1">
            <a:avLst/>
          </a:prstGeom>
          <a:ln>
            <a:solidFill>
              <a:srgbClr val="125D4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avec flèche 102">
            <a:extLst>
              <a:ext uri="{FF2B5EF4-FFF2-40B4-BE49-F238E27FC236}">
                <a16:creationId xmlns:a16="http://schemas.microsoft.com/office/drawing/2014/main" id="{5443B202-6B0D-424D-8490-E917F98BD9A0}"/>
              </a:ext>
            </a:extLst>
          </p:cNvPr>
          <p:cNvCxnSpPr/>
          <p:nvPr/>
        </p:nvCxnSpPr>
        <p:spPr>
          <a:xfrm>
            <a:off x="10972800" y="4882158"/>
            <a:ext cx="0" cy="397765"/>
          </a:xfrm>
          <a:prstGeom prst="straightConnector1">
            <a:avLst/>
          </a:prstGeom>
          <a:ln>
            <a:solidFill>
              <a:srgbClr val="125D4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ZoneTexte 103">
            <a:extLst>
              <a:ext uri="{FF2B5EF4-FFF2-40B4-BE49-F238E27FC236}">
                <a16:creationId xmlns:a16="http://schemas.microsoft.com/office/drawing/2014/main" id="{3DC5BF5E-13FA-4461-AF39-8F6F66BB2EC0}"/>
              </a:ext>
            </a:extLst>
          </p:cNvPr>
          <p:cNvSpPr txBox="1"/>
          <p:nvPr/>
        </p:nvSpPr>
        <p:spPr>
          <a:xfrm>
            <a:off x="9280621" y="3974038"/>
            <a:ext cx="57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rgbClr val="125D4A"/>
                </a:solidFill>
              </a:rPr>
              <a:t>Oui</a:t>
            </a:r>
            <a:endParaRPr lang="en-US" i="1" dirty="0">
              <a:solidFill>
                <a:srgbClr val="125D4A"/>
              </a:solidFill>
            </a:endParaRPr>
          </a:p>
        </p:txBody>
      </p:sp>
      <p:cxnSp>
        <p:nvCxnSpPr>
          <p:cNvPr id="112" name="Connecteur : en angle 111">
            <a:extLst>
              <a:ext uri="{FF2B5EF4-FFF2-40B4-BE49-F238E27FC236}">
                <a16:creationId xmlns:a16="http://schemas.microsoft.com/office/drawing/2014/main" id="{F8C85416-80EB-4FBB-90E8-1E0FEB149A7C}"/>
              </a:ext>
            </a:extLst>
          </p:cNvPr>
          <p:cNvCxnSpPr>
            <a:cxnSpLocks/>
          </p:cNvCxnSpPr>
          <p:nvPr/>
        </p:nvCxnSpPr>
        <p:spPr>
          <a:xfrm>
            <a:off x="1171005" y="5230409"/>
            <a:ext cx="5287016" cy="1413429"/>
          </a:xfrm>
          <a:prstGeom prst="bentConnector3">
            <a:avLst>
              <a:gd name="adj1" fmla="val 117"/>
            </a:avLst>
          </a:prstGeom>
          <a:ln>
            <a:solidFill>
              <a:srgbClr val="125D4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 : en angle 116">
            <a:extLst>
              <a:ext uri="{FF2B5EF4-FFF2-40B4-BE49-F238E27FC236}">
                <a16:creationId xmlns:a16="http://schemas.microsoft.com/office/drawing/2014/main" id="{5054810E-B356-41C8-BB12-BBC672F8AEBC}"/>
              </a:ext>
            </a:extLst>
          </p:cNvPr>
          <p:cNvCxnSpPr>
            <a:cxnSpLocks/>
          </p:cNvCxnSpPr>
          <p:nvPr/>
        </p:nvCxnSpPr>
        <p:spPr>
          <a:xfrm>
            <a:off x="1549665" y="5224060"/>
            <a:ext cx="1811010" cy="1107429"/>
          </a:xfrm>
          <a:prstGeom prst="bentConnector3">
            <a:avLst>
              <a:gd name="adj1" fmla="val 40"/>
            </a:avLst>
          </a:prstGeom>
          <a:ln>
            <a:solidFill>
              <a:srgbClr val="125D4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ZoneTexte 122">
            <a:extLst>
              <a:ext uri="{FF2B5EF4-FFF2-40B4-BE49-F238E27FC236}">
                <a16:creationId xmlns:a16="http://schemas.microsoft.com/office/drawing/2014/main" id="{7406DBF1-A207-4250-9E11-A370FE3B95C6}"/>
              </a:ext>
            </a:extLst>
          </p:cNvPr>
          <p:cNvSpPr txBox="1"/>
          <p:nvPr/>
        </p:nvSpPr>
        <p:spPr>
          <a:xfrm>
            <a:off x="6553372" y="6095480"/>
            <a:ext cx="1894706" cy="584775"/>
          </a:xfrm>
          <a:prstGeom prst="rect">
            <a:avLst/>
          </a:prstGeom>
          <a:solidFill>
            <a:srgbClr val="125D4A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>
                    <a:lumMod val="95000"/>
                  </a:schemeClr>
                </a:solidFill>
                <a:latin typeface="Arial"/>
                <a:ea typeface="Source Code Pro"/>
                <a:cs typeface="Arial"/>
              </a:rPr>
              <a:t>J’écris mon code puis je l’</a:t>
            </a:r>
            <a:r>
              <a:rPr lang="fr-FR" sz="1600" b="1" dirty="0" err="1">
                <a:solidFill>
                  <a:schemeClr val="bg1">
                    <a:lumMod val="95000"/>
                  </a:schemeClr>
                </a:solidFill>
                <a:latin typeface="Arial"/>
                <a:ea typeface="Source Code Pro"/>
                <a:cs typeface="Arial"/>
              </a:rPr>
              <a:t>execute</a:t>
            </a:r>
            <a:r>
              <a:rPr lang="fr-FR" sz="1600" b="1" dirty="0">
                <a:solidFill>
                  <a:schemeClr val="bg1">
                    <a:lumMod val="95000"/>
                  </a:schemeClr>
                </a:solidFill>
                <a:latin typeface="Arial"/>
                <a:ea typeface="Source Code Pro"/>
                <a:cs typeface="Arial"/>
              </a:rPr>
              <a:t> 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5" name="ZoneTexte 124">
            <a:extLst>
              <a:ext uri="{FF2B5EF4-FFF2-40B4-BE49-F238E27FC236}">
                <a16:creationId xmlns:a16="http://schemas.microsoft.com/office/drawing/2014/main" id="{AC2C580C-DC29-43DF-B775-BDFE331EC9BA}"/>
              </a:ext>
            </a:extLst>
          </p:cNvPr>
          <p:cNvSpPr txBox="1"/>
          <p:nvPr/>
        </p:nvSpPr>
        <p:spPr>
          <a:xfrm>
            <a:off x="1567711" y="5193886"/>
            <a:ext cx="57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rgbClr val="125D4A"/>
                </a:solidFill>
              </a:rPr>
              <a:t>Oui</a:t>
            </a:r>
            <a:endParaRPr lang="en-US" i="1" dirty="0">
              <a:solidFill>
                <a:srgbClr val="125D4A"/>
              </a:solidFill>
            </a:endParaRPr>
          </a:p>
        </p:txBody>
      </p:sp>
      <p:sp>
        <p:nvSpPr>
          <p:cNvPr id="126" name="ZoneTexte 125">
            <a:extLst>
              <a:ext uri="{FF2B5EF4-FFF2-40B4-BE49-F238E27FC236}">
                <a16:creationId xmlns:a16="http://schemas.microsoft.com/office/drawing/2014/main" id="{DBBCB2A8-2403-400F-A205-31CFFD6052AA}"/>
              </a:ext>
            </a:extLst>
          </p:cNvPr>
          <p:cNvSpPr txBox="1"/>
          <p:nvPr/>
        </p:nvSpPr>
        <p:spPr>
          <a:xfrm>
            <a:off x="558825" y="5147115"/>
            <a:ext cx="57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rgbClr val="125D4A"/>
                </a:solidFill>
              </a:rPr>
              <a:t>Non</a:t>
            </a:r>
            <a:endParaRPr lang="en-US" i="1" dirty="0">
              <a:solidFill>
                <a:srgbClr val="125D4A"/>
              </a:solidFill>
            </a:endParaRPr>
          </a:p>
        </p:txBody>
      </p:sp>
      <p:sp>
        <p:nvSpPr>
          <p:cNvPr id="127" name="ZoneTexte 126">
            <a:extLst>
              <a:ext uri="{FF2B5EF4-FFF2-40B4-BE49-F238E27FC236}">
                <a16:creationId xmlns:a16="http://schemas.microsoft.com/office/drawing/2014/main" id="{F4778B29-ED7E-4CE1-9C15-68665D2396B4}"/>
              </a:ext>
            </a:extLst>
          </p:cNvPr>
          <p:cNvSpPr txBox="1"/>
          <p:nvPr/>
        </p:nvSpPr>
        <p:spPr>
          <a:xfrm>
            <a:off x="3416454" y="5339911"/>
            <a:ext cx="2195072" cy="1077218"/>
          </a:xfrm>
          <a:prstGeom prst="rect">
            <a:avLst/>
          </a:prstGeom>
          <a:solidFill>
            <a:srgbClr val="125D4A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>
                    <a:lumMod val="95000"/>
                  </a:schemeClr>
                </a:solidFill>
                <a:latin typeface="Arial"/>
                <a:ea typeface="Source Code Pro"/>
                <a:cs typeface="Arial"/>
              </a:rPr>
              <a:t>Je prévois une étape de chargement des packages au début de mon script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31" name="Connecteur droit avec flèche 130">
            <a:extLst>
              <a:ext uri="{FF2B5EF4-FFF2-40B4-BE49-F238E27FC236}">
                <a16:creationId xmlns:a16="http://schemas.microsoft.com/office/drawing/2014/main" id="{855520E0-2CC2-45CE-BFD3-45A0B28DBBE9}"/>
              </a:ext>
            </a:extLst>
          </p:cNvPr>
          <p:cNvCxnSpPr/>
          <p:nvPr/>
        </p:nvCxnSpPr>
        <p:spPr>
          <a:xfrm>
            <a:off x="5756409" y="6220608"/>
            <a:ext cx="701612" cy="0"/>
          </a:xfrm>
          <a:prstGeom prst="straightConnector1">
            <a:avLst/>
          </a:prstGeom>
          <a:ln>
            <a:solidFill>
              <a:srgbClr val="125D4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9700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CD5D16-707C-4139-959F-A245536FB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0989" y="6349591"/>
            <a:ext cx="2743200" cy="365125"/>
          </a:xfrm>
        </p:spPr>
        <p:txBody>
          <a:bodyPr/>
          <a:lstStyle/>
          <a:p>
            <a:fld id="{57D7EA73-6917-45D9-B21A-2FB517C6F0A2}" type="slidenum">
              <a:rPr lang="en-US" smtClean="0"/>
              <a:t>31</a:t>
            </a:fld>
            <a:endParaRPr lang="en-US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E04D2ED-D4B9-4C76-9A76-549050DDCAB3}"/>
              </a:ext>
            </a:extLst>
          </p:cNvPr>
          <p:cNvSpPr txBox="1"/>
          <p:nvPr/>
        </p:nvSpPr>
        <p:spPr>
          <a:xfrm>
            <a:off x="234892" y="177827"/>
            <a:ext cx="10310836" cy="95410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r-FR" sz="2800" b="1" dirty="0">
                <a:solidFill>
                  <a:srgbClr val="125D4A"/>
                </a:solidFill>
                <a:latin typeface="Arial"/>
                <a:ea typeface="Source Code Pro"/>
                <a:cs typeface="Arial"/>
              </a:rPr>
              <a:t>Exemple : Combien de tournages ont eu lieu dans le 15</a:t>
            </a:r>
            <a:r>
              <a:rPr lang="fr-FR" sz="2800" b="1" baseline="30000" dirty="0">
                <a:solidFill>
                  <a:srgbClr val="125D4A"/>
                </a:solidFill>
                <a:latin typeface="Arial"/>
                <a:ea typeface="Source Code Pro"/>
                <a:cs typeface="Arial"/>
              </a:rPr>
              <a:t>ème</a:t>
            </a:r>
            <a:r>
              <a:rPr lang="fr-FR" sz="2800" b="1" dirty="0">
                <a:solidFill>
                  <a:srgbClr val="125D4A"/>
                </a:solidFill>
                <a:latin typeface="Arial"/>
                <a:ea typeface="Source Code Pro"/>
                <a:cs typeface="Arial"/>
              </a:rPr>
              <a:t> ?</a:t>
            </a:r>
            <a:endParaRPr lang="en-US" sz="2800" dirty="0"/>
          </a:p>
          <a:p>
            <a:r>
              <a:rPr lang="fr-FR" sz="2800" b="1" dirty="0">
                <a:solidFill>
                  <a:srgbClr val="125D4A"/>
                </a:solidFill>
                <a:latin typeface="Arial"/>
                <a:ea typeface="Source Code Pro"/>
                <a:cs typeface="Arial"/>
              </a:rPr>
              <a:t> </a:t>
            </a:r>
            <a:endParaRPr lang="en-US" sz="2800" b="1" dirty="0">
              <a:solidFill>
                <a:srgbClr val="125D4A"/>
              </a:solidFill>
              <a:latin typeface="Arial"/>
              <a:ea typeface="Source Code Pro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8B8043-966F-C9B0-B582-BC259DEB8B8B}"/>
              </a:ext>
            </a:extLst>
          </p:cNvPr>
          <p:cNvSpPr/>
          <p:nvPr/>
        </p:nvSpPr>
        <p:spPr>
          <a:xfrm>
            <a:off x="234892" y="813732"/>
            <a:ext cx="11618752" cy="45719"/>
          </a:xfrm>
          <a:prstGeom prst="rect">
            <a:avLst/>
          </a:prstGeom>
          <a:solidFill>
            <a:srgbClr val="125D4A"/>
          </a:solidFill>
          <a:ln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4221DF4-7106-431C-A356-AD603C14402A}"/>
              </a:ext>
            </a:extLst>
          </p:cNvPr>
          <p:cNvSpPr txBox="1"/>
          <p:nvPr/>
        </p:nvSpPr>
        <p:spPr>
          <a:xfrm>
            <a:off x="519891" y="1418497"/>
            <a:ext cx="3375665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125D4A"/>
                </a:solidFill>
                <a:latin typeface="Arial"/>
                <a:ea typeface="Source Code Pro"/>
                <a:cs typeface="Arial"/>
              </a:rPr>
              <a:t>Combien de tournages ont eu lieu dans le 15</a:t>
            </a:r>
            <a:r>
              <a:rPr lang="fr-FR" sz="1600" b="1" baseline="30000" dirty="0">
                <a:solidFill>
                  <a:srgbClr val="125D4A"/>
                </a:solidFill>
                <a:latin typeface="Arial"/>
                <a:ea typeface="Source Code Pro"/>
                <a:cs typeface="Arial"/>
              </a:rPr>
              <a:t>ème</a:t>
            </a:r>
            <a:r>
              <a:rPr lang="fr-FR" sz="1600" b="1" dirty="0">
                <a:solidFill>
                  <a:srgbClr val="125D4A"/>
                </a:solidFill>
                <a:latin typeface="Arial"/>
                <a:ea typeface="Source Code Pro"/>
                <a:cs typeface="Arial"/>
              </a:rPr>
              <a:t> ?</a:t>
            </a:r>
            <a:endParaRPr lang="en-US" sz="16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DCFC576-FA9B-4283-A857-A70804E63639}"/>
              </a:ext>
            </a:extLst>
          </p:cNvPr>
          <p:cNvSpPr txBox="1"/>
          <p:nvPr/>
        </p:nvSpPr>
        <p:spPr>
          <a:xfrm>
            <a:off x="5103590" y="1427311"/>
            <a:ext cx="2122282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125D4A"/>
                </a:solidFill>
                <a:latin typeface="Arial"/>
                <a:ea typeface="Source Code Pro"/>
                <a:cs typeface="Arial"/>
              </a:rPr>
              <a:t>Mon fichier est-il importé ? 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E4C744EA-3717-4320-B0D3-A80D21B9DB2D}"/>
              </a:ext>
            </a:extLst>
          </p:cNvPr>
          <p:cNvCxnSpPr>
            <a:cxnSpLocks/>
          </p:cNvCxnSpPr>
          <p:nvPr/>
        </p:nvCxnSpPr>
        <p:spPr>
          <a:xfrm>
            <a:off x="3989861" y="1702606"/>
            <a:ext cx="1008404" cy="0"/>
          </a:xfrm>
          <a:prstGeom prst="straightConnector1">
            <a:avLst/>
          </a:prstGeom>
          <a:ln>
            <a:solidFill>
              <a:srgbClr val="15735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 : en angle 4">
            <a:extLst>
              <a:ext uri="{FF2B5EF4-FFF2-40B4-BE49-F238E27FC236}">
                <a16:creationId xmlns:a16="http://schemas.microsoft.com/office/drawing/2014/main" id="{40E9688D-CF28-4484-8AFE-D3E7BA63FAD9}"/>
              </a:ext>
            </a:extLst>
          </p:cNvPr>
          <p:cNvCxnSpPr>
            <a:cxnSpLocks/>
          </p:cNvCxnSpPr>
          <p:nvPr/>
        </p:nvCxnSpPr>
        <p:spPr>
          <a:xfrm>
            <a:off x="7331197" y="1702606"/>
            <a:ext cx="1933735" cy="300666"/>
          </a:xfrm>
          <a:prstGeom prst="bentConnector3">
            <a:avLst>
              <a:gd name="adj1" fmla="val 50000"/>
            </a:avLst>
          </a:prstGeom>
          <a:ln>
            <a:solidFill>
              <a:srgbClr val="125D4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 : en angle 13">
            <a:extLst>
              <a:ext uri="{FF2B5EF4-FFF2-40B4-BE49-F238E27FC236}">
                <a16:creationId xmlns:a16="http://schemas.microsoft.com/office/drawing/2014/main" id="{87A52A89-B20C-4F1D-9975-195A3AD2733E}"/>
              </a:ext>
            </a:extLst>
          </p:cNvPr>
          <p:cNvCxnSpPr>
            <a:cxnSpLocks/>
          </p:cNvCxnSpPr>
          <p:nvPr/>
        </p:nvCxnSpPr>
        <p:spPr>
          <a:xfrm flipV="1">
            <a:off x="7331197" y="1271868"/>
            <a:ext cx="1066838" cy="310886"/>
          </a:xfrm>
          <a:prstGeom prst="bentConnector3">
            <a:avLst>
              <a:gd name="adj1" fmla="val 50000"/>
            </a:avLst>
          </a:prstGeom>
          <a:ln>
            <a:solidFill>
              <a:srgbClr val="125D4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569BF299-4F56-44B1-A0D6-50FA88A57E28}"/>
              </a:ext>
            </a:extLst>
          </p:cNvPr>
          <p:cNvSpPr txBox="1"/>
          <p:nvPr/>
        </p:nvSpPr>
        <p:spPr>
          <a:xfrm>
            <a:off x="7323425" y="1748903"/>
            <a:ext cx="21926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rgbClr val="125D4A"/>
                </a:solidFill>
              </a:rPr>
              <a:t>Oui </a:t>
            </a:r>
          </a:p>
          <a:p>
            <a:r>
              <a:rPr lang="fr-FR" sz="1600" i="1" dirty="0">
                <a:solidFill>
                  <a:srgbClr val="125D4A"/>
                </a:solidFill>
              </a:rPr>
              <a:t>J’ai déjà crée un objet nommé </a:t>
            </a:r>
            <a:r>
              <a:rPr lang="fr-FR" sz="1600" i="1" dirty="0" err="1">
                <a:solidFill>
                  <a:srgbClr val="125D4A"/>
                </a:solidFill>
              </a:rPr>
              <a:t>lieuxTournage</a:t>
            </a:r>
            <a:r>
              <a:rPr lang="fr-FR" sz="1600" i="1" dirty="0">
                <a:solidFill>
                  <a:srgbClr val="125D4A"/>
                </a:solidFill>
              </a:rPr>
              <a:t> contenant le tableau</a:t>
            </a:r>
            <a:endParaRPr lang="en-US" sz="1600" i="1" dirty="0">
              <a:solidFill>
                <a:srgbClr val="125D4A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4B66034-0892-4991-BF9C-C44ED483561A}"/>
              </a:ext>
            </a:extLst>
          </p:cNvPr>
          <p:cNvSpPr txBox="1"/>
          <p:nvPr/>
        </p:nvSpPr>
        <p:spPr>
          <a:xfrm>
            <a:off x="7827045" y="942832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>
                <a:solidFill>
                  <a:srgbClr val="125D4A"/>
                </a:solidFill>
              </a:rPr>
              <a:t>Non</a:t>
            </a:r>
            <a:endParaRPr lang="en-US" i="1" dirty="0">
              <a:solidFill>
                <a:srgbClr val="125D4A"/>
              </a:solidFill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8CAA04E-360B-47D0-8EA3-0EBCD55861EC}"/>
              </a:ext>
            </a:extLst>
          </p:cNvPr>
          <p:cNvSpPr txBox="1"/>
          <p:nvPr/>
        </p:nvSpPr>
        <p:spPr>
          <a:xfrm>
            <a:off x="9380150" y="1736159"/>
            <a:ext cx="2122282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125D4A"/>
                </a:solidFill>
                <a:latin typeface="Arial"/>
                <a:ea typeface="Source Code Pro"/>
                <a:cs typeface="Arial"/>
              </a:rPr>
              <a:t>Contient-il les informations dont j’ai besoin ?</a:t>
            </a:r>
            <a:endParaRPr lang="en-US" sz="1600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39B5111-22BB-4B9B-84C8-355963D9E688}"/>
              </a:ext>
            </a:extLst>
          </p:cNvPr>
          <p:cNvSpPr txBox="1"/>
          <p:nvPr/>
        </p:nvSpPr>
        <p:spPr>
          <a:xfrm>
            <a:off x="8571624" y="979480"/>
            <a:ext cx="3282020" cy="523220"/>
          </a:xfrm>
          <a:prstGeom prst="rect">
            <a:avLst/>
          </a:prstGeom>
          <a:solidFill>
            <a:srgbClr val="125D4A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>
                    <a:lumMod val="95000"/>
                  </a:schemeClr>
                </a:solidFill>
                <a:latin typeface="Arial"/>
                <a:ea typeface="Source Code Pro"/>
                <a:cs typeface="Arial"/>
              </a:rPr>
              <a:t>C’est un csv je peux l’importer avec la fonction read_csv2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29" name="Connecteur : en angle 28">
            <a:extLst>
              <a:ext uri="{FF2B5EF4-FFF2-40B4-BE49-F238E27FC236}">
                <a16:creationId xmlns:a16="http://schemas.microsoft.com/office/drawing/2014/main" id="{F80769C0-92AF-4651-B8DC-F3AC32AE94B7}"/>
              </a:ext>
            </a:extLst>
          </p:cNvPr>
          <p:cNvCxnSpPr>
            <a:cxnSpLocks/>
          </p:cNvCxnSpPr>
          <p:nvPr/>
        </p:nvCxnSpPr>
        <p:spPr>
          <a:xfrm rot="5400000">
            <a:off x="9786130" y="2710310"/>
            <a:ext cx="667916" cy="412134"/>
          </a:xfrm>
          <a:prstGeom prst="bentConnector3">
            <a:avLst>
              <a:gd name="adj1" fmla="val 50000"/>
            </a:avLst>
          </a:prstGeom>
          <a:ln>
            <a:solidFill>
              <a:srgbClr val="125D4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F116E10C-6A52-46EE-B094-3459707E46F9}"/>
              </a:ext>
            </a:extLst>
          </p:cNvPr>
          <p:cNvSpPr txBox="1"/>
          <p:nvPr/>
        </p:nvSpPr>
        <p:spPr>
          <a:xfrm>
            <a:off x="10386750" y="2582417"/>
            <a:ext cx="16274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rgbClr val="125D4A"/>
                </a:solidFill>
                <a:cs typeface="Arial" panose="020B0604020202020204" pitchFamily="34" charset="0"/>
              </a:rPr>
              <a:t>Oui j’ai une colonne contenant les codes postaux. Si j’ai un doute je peux vérifier avec la fonction </a:t>
            </a:r>
            <a:r>
              <a:rPr lang="fr-FR" sz="1600" i="1" dirty="0" err="1">
                <a:solidFill>
                  <a:srgbClr val="125D4A"/>
                </a:solidFill>
                <a:cs typeface="Arial" panose="020B0604020202020204" pitchFamily="34" charset="0"/>
              </a:rPr>
              <a:t>head</a:t>
            </a:r>
            <a:r>
              <a:rPr lang="fr-FR" sz="1600" i="1" dirty="0">
                <a:solidFill>
                  <a:srgbClr val="125D4A"/>
                </a:solidFill>
                <a:cs typeface="Arial" panose="020B0604020202020204" pitchFamily="34" charset="0"/>
              </a:rPr>
              <a:t>() appliquée à mon tableau</a:t>
            </a:r>
            <a:endParaRPr lang="en-US" sz="1600" i="1" dirty="0">
              <a:solidFill>
                <a:srgbClr val="125D4A"/>
              </a:solidFill>
              <a:cs typeface="Arial" panose="020B0604020202020204" pitchFamily="34" charset="0"/>
            </a:endParaRPr>
          </a:p>
        </p:txBody>
      </p: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AE7DEF5A-72A5-42CC-8447-C7A9FBF5A56F}"/>
              </a:ext>
            </a:extLst>
          </p:cNvPr>
          <p:cNvCxnSpPr>
            <a:cxnSpLocks/>
          </p:cNvCxnSpPr>
          <p:nvPr/>
        </p:nvCxnSpPr>
        <p:spPr>
          <a:xfrm>
            <a:off x="10326155" y="1530702"/>
            <a:ext cx="0" cy="171904"/>
          </a:xfrm>
          <a:prstGeom prst="straightConnector1">
            <a:avLst/>
          </a:prstGeom>
          <a:ln>
            <a:solidFill>
              <a:srgbClr val="15735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ZoneTexte 61">
            <a:extLst>
              <a:ext uri="{FF2B5EF4-FFF2-40B4-BE49-F238E27FC236}">
                <a16:creationId xmlns:a16="http://schemas.microsoft.com/office/drawing/2014/main" id="{0C02DBEE-917B-4802-81E4-212DE93B2EA9}"/>
              </a:ext>
            </a:extLst>
          </p:cNvPr>
          <p:cNvSpPr txBox="1"/>
          <p:nvPr/>
        </p:nvSpPr>
        <p:spPr>
          <a:xfrm>
            <a:off x="5095385" y="3338490"/>
            <a:ext cx="2363669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125D4A"/>
                </a:solidFill>
                <a:latin typeface="Arial"/>
                <a:ea typeface="Source Code Pro"/>
                <a:cs typeface="Arial"/>
              </a:rPr>
              <a:t>Est-ce que je connais et sais utiliser les fonctions qui peuvent m’être utile pour obtenir mon résultat ? </a:t>
            </a:r>
            <a:endParaRPr lang="en-US" sz="1600" dirty="0"/>
          </a:p>
        </p:txBody>
      </p:sp>
      <p:cxnSp>
        <p:nvCxnSpPr>
          <p:cNvPr id="66" name="Connecteur : en angle 65">
            <a:extLst>
              <a:ext uri="{FF2B5EF4-FFF2-40B4-BE49-F238E27FC236}">
                <a16:creationId xmlns:a16="http://schemas.microsoft.com/office/drawing/2014/main" id="{AA9B26BF-79E6-40FD-9A48-F37A3F25A244}"/>
              </a:ext>
            </a:extLst>
          </p:cNvPr>
          <p:cNvCxnSpPr>
            <a:cxnSpLocks/>
          </p:cNvCxnSpPr>
          <p:nvPr/>
        </p:nvCxnSpPr>
        <p:spPr>
          <a:xfrm rot="10800000" flipV="1">
            <a:off x="3691320" y="4051936"/>
            <a:ext cx="1340778" cy="642613"/>
          </a:xfrm>
          <a:prstGeom prst="bentConnector3">
            <a:avLst>
              <a:gd name="adj1" fmla="val 52872"/>
            </a:avLst>
          </a:prstGeom>
          <a:ln>
            <a:solidFill>
              <a:srgbClr val="15735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 : en angle 66">
            <a:extLst>
              <a:ext uri="{FF2B5EF4-FFF2-40B4-BE49-F238E27FC236}">
                <a16:creationId xmlns:a16="http://schemas.microsoft.com/office/drawing/2014/main" id="{81AABCF9-C683-46FF-97A2-5DABD4943764}"/>
              </a:ext>
            </a:extLst>
          </p:cNvPr>
          <p:cNvCxnSpPr>
            <a:cxnSpLocks/>
          </p:cNvCxnSpPr>
          <p:nvPr/>
        </p:nvCxnSpPr>
        <p:spPr>
          <a:xfrm rot="10800000">
            <a:off x="3621167" y="3574935"/>
            <a:ext cx="1410931" cy="152401"/>
          </a:xfrm>
          <a:prstGeom prst="bentConnector3">
            <a:avLst/>
          </a:prstGeom>
          <a:ln>
            <a:solidFill>
              <a:srgbClr val="15735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ZoneTexte 68">
            <a:extLst>
              <a:ext uri="{FF2B5EF4-FFF2-40B4-BE49-F238E27FC236}">
                <a16:creationId xmlns:a16="http://schemas.microsoft.com/office/drawing/2014/main" id="{A4800C6B-53C8-4575-8EDB-1F9B85AAC2E1}"/>
              </a:ext>
            </a:extLst>
          </p:cNvPr>
          <p:cNvSpPr txBox="1"/>
          <p:nvPr/>
        </p:nvSpPr>
        <p:spPr>
          <a:xfrm>
            <a:off x="3691320" y="3250333"/>
            <a:ext cx="57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rgbClr val="125D4A"/>
                </a:solidFill>
              </a:rPr>
              <a:t>Non</a:t>
            </a:r>
            <a:endParaRPr lang="en-US" i="1" dirty="0">
              <a:solidFill>
                <a:srgbClr val="125D4A"/>
              </a:solidFill>
            </a:endParaRP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E639B8A4-B04F-49FC-A6DE-CCB5DB430155}"/>
              </a:ext>
            </a:extLst>
          </p:cNvPr>
          <p:cNvSpPr txBox="1"/>
          <p:nvPr/>
        </p:nvSpPr>
        <p:spPr>
          <a:xfrm>
            <a:off x="1125656" y="3018135"/>
            <a:ext cx="2376947" cy="1077218"/>
          </a:xfrm>
          <a:prstGeom prst="rect">
            <a:avLst/>
          </a:prstGeom>
          <a:solidFill>
            <a:srgbClr val="125D4A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>
                    <a:lumMod val="95000"/>
                  </a:schemeClr>
                </a:solidFill>
                <a:latin typeface="Arial"/>
                <a:ea typeface="Source Code Pro"/>
                <a:cs typeface="Arial"/>
              </a:rPr>
              <a:t>Je cherche en ligne </a:t>
            </a:r>
          </a:p>
          <a:p>
            <a:pPr algn="ctr"/>
            <a:r>
              <a:rPr lang="fr-FR" sz="1600" b="1" dirty="0">
                <a:solidFill>
                  <a:schemeClr val="bg1">
                    <a:lumMod val="95000"/>
                  </a:schemeClr>
                </a:solidFill>
                <a:latin typeface="Arial"/>
                <a:ea typeface="Source Code Pro"/>
                <a:cs typeface="Arial"/>
              </a:rPr>
              <a:t>Ex : « filtrer un tableau de données R »</a:t>
            </a: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2E70B6AF-EFCA-4D79-8220-F2466959C5FB}"/>
              </a:ext>
            </a:extLst>
          </p:cNvPr>
          <p:cNvSpPr txBox="1"/>
          <p:nvPr/>
        </p:nvSpPr>
        <p:spPr>
          <a:xfrm>
            <a:off x="2947117" y="4696125"/>
            <a:ext cx="57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rgbClr val="125D4A"/>
                </a:solidFill>
              </a:rPr>
              <a:t>Oui</a:t>
            </a:r>
            <a:endParaRPr lang="en-US" i="1" dirty="0">
              <a:solidFill>
                <a:srgbClr val="125D4A"/>
              </a:solidFill>
            </a:endParaRP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5C2369EF-FB07-4978-B56F-1287273A27B2}"/>
              </a:ext>
            </a:extLst>
          </p:cNvPr>
          <p:cNvSpPr txBox="1"/>
          <p:nvPr/>
        </p:nvSpPr>
        <p:spPr>
          <a:xfrm>
            <a:off x="7951174" y="3259467"/>
            <a:ext cx="2374981" cy="2031325"/>
          </a:xfrm>
          <a:prstGeom prst="rect">
            <a:avLst/>
          </a:prstGeom>
          <a:solidFill>
            <a:srgbClr val="125D4A"/>
          </a:solidFill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bg1">
                    <a:lumMod val="95000"/>
                  </a:schemeClr>
                </a:solidFill>
                <a:latin typeface="Arial"/>
                <a:ea typeface="Source Code Pro"/>
                <a:cs typeface="Arial"/>
              </a:rPr>
              <a:t>Formulation textuelle :</a:t>
            </a:r>
          </a:p>
          <a:p>
            <a:r>
              <a:rPr lang="fr-FR" sz="1400" b="1" dirty="0">
                <a:solidFill>
                  <a:schemeClr val="bg1">
                    <a:lumMod val="95000"/>
                  </a:schemeClr>
                </a:solidFill>
                <a:latin typeface="Arial"/>
                <a:ea typeface="Source Code Pro"/>
                <a:cs typeface="Arial"/>
              </a:rPr>
              <a:t>1) Je dois utiliser mon tableau </a:t>
            </a:r>
            <a:r>
              <a:rPr lang="fr-FR" sz="1400" b="1" dirty="0" err="1">
                <a:solidFill>
                  <a:schemeClr val="bg1">
                    <a:lumMod val="95000"/>
                  </a:schemeClr>
                </a:solidFill>
                <a:latin typeface="Arial"/>
                <a:ea typeface="Source Code Pro"/>
                <a:cs typeface="Arial"/>
              </a:rPr>
              <a:t>lieuxTournage</a:t>
            </a:r>
            <a:endParaRPr lang="fr-FR" sz="1400" b="1" dirty="0">
              <a:solidFill>
                <a:schemeClr val="bg1">
                  <a:lumMod val="95000"/>
                </a:schemeClr>
              </a:solidFill>
              <a:latin typeface="Arial"/>
              <a:ea typeface="Source Code Pro"/>
              <a:cs typeface="Arial"/>
            </a:endParaRPr>
          </a:p>
          <a:p>
            <a:r>
              <a:rPr lang="fr-FR" sz="1400" b="1" dirty="0">
                <a:solidFill>
                  <a:schemeClr val="bg1">
                    <a:lumMod val="95000"/>
                  </a:schemeClr>
                </a:solidFill>
                <a:latin typeface="Arial"/>
                <a:ea typeface="Source Code Pro"/>
                <a:cs typeface="Arial"/>
              </a:rPr>
              <a:t>2) Je dois filtrer pour obtenir les entités dans le 15ème</a:t>
            </a:r>
          </a:p>
          <a:p>
            <a:r>
              <a:rPr lang="fr-FR" sz="1400" b="1" dirty="0">
                <a:solidFill>
                  <a:schemeClr val="bg1">
                    <a:lumMod val="95000"/>
                  </a:schemeClr>
                </a:solidFill>
                <a:latin typeface="Arial"/>
                <a:ea typeface="Source Code Pro"/>
                <a:cs typeface="Arial"/>
              </a:rPr>
              <a:t>3)</a:t>
            </a:r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Arial"/>
                <a:ea typeface="Source Code Pro"/>
                <a:cs typeface="Arial"/>
              </a:rPr>
              <a:t> Je </a:t>
            </a:r>
            <a:r>
              <a:rPr lang="en-US" sz="1400" b="1" dirty="0" err="1">
                <a:solidFill>
                  <a:schemeClr val="bg1">
                    <a:lumMod val="95000"/>
                  </a:schemeClr>
                </a:solidFill>
                <a:latin typeface="Arial"/>
                <a:ea typeface="Source Code Pro"/>
                <a:cs typeface="Arial"/>
              </a:rPr>
              <a:t>dois</a:t>
            </a:r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Arial"/>
                <a:ea typeface="Source Code Pro"/>
                <a:cs typeface="Arial"/>
              </a:rPr>
              <a:t> </a:t>
            </a:r>
            <a:r>
              <a:rPr lang="en-US" sz="1400" b="1" dirty="0" err="1">
                <a:solidFill>
                  <a:schemeClr val="bg1">
                    <a:lumMod val="95000"/>
                  </a:schemeClr>
                </a:solidFill>
                <a:latin typeface="Arial"/>
                <a:ea typeface="Source Code Pro"/>
                <a:cs typeface="Arial"/>
              </a:rPr>
              <a:t>compter</a:t>
            </a:r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Arial"/>
                <a:ea typeface="Source Code Pro"/>
                <a:cs typeface="Arial"/>
              </a:rPr>
              <a:t> le </a:t>
            </a:r>
            <a:r>
              <a:rPr lang="en-US" sz="1400" b="1" dirty="0" err="1">
                <a:solidFill>
                  <a:schemeClr val="bg1">
                    <a:lumMod val="95000"/>
                  </a:schemeClr>
                </a:solidFill>
                <a:latin typeface="Arial"/>
                <a:ea typeface="Source Code Pro"/>
                <a:cs typeface="Arial"/>
              </a:rPr>
              <a:t>nombre</a:t>
            </a:r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Arial"/>
                <a:ea typeface="Source Code Pro"/>
                <a:cs typeface="Arial"/>
              </a:rPr>
              <a:t> </a:t>
            </a:r>
            <a:r>
              <a:rPr lang="en-US" sz="1400" b="1" dirty="0" err="1">
                <a:solidFill>
                  <a:schemeClr val="bg1">
                    <a:lumMod val="95000"/>
                  </a:schemeClr>
                </a:solidFill>
                <a:latin typeface="Arial"/>
                <a:ea typeface="Source Code Pro"/>
                <a:cs typeface="Arial"/>
              </a:rPr>
              <a:t>d’entités</a:t>
            </a:r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Arial"/>
                <a:ea typeface="Source Code Pro"/>
                <a:cs typeface="Arial"/>
              </a:rPr>
              <a:t> </a:t>
            </a:r>
            <a:r>
              <a:rPr lang="en-US" sz="1400" b="1" dirty="0" err="1">
                <a:solidFill>
                  <a:schemeClr val="bg1">
                    <a:lumMod val="95000"/>
                  </a:schemeClr>
                </a:solidFill>
                <a:latin typeface="Arial"/>
                <a:ea typeface="Source Code Pro"/>
                <a:cs typeface="Arial"/>
              </a:rPr>
              <a:t>obtenues</a:t>
            </a:r>
            <a:endParaRPr lang="en-US" sz="1400" b="1" dirty="0">
              <a:solidFill>
                <a:schemeClr val="bg1">
                  <a:lumMod val="95000"/>
                </a:schemeClr>
              </a:solidFill>
              <a:latin typeface="Arial"/>
              <a:ea typeface="Source Code Pro"/>
              <a:cs typeface="Arial"/>
            </a:endParaRPr>
          </a:p>
        </p:txBody>
      </p:sp>
      <p:cxnSp>
        <p:nvCxnSpPr>
          <p:cNvPr id="87" name="Connecteur droit avec flèche 86">
            <a:extLst>
              <a:ext uri="{FF2B5EF4-FFF2-40B4-BE49-F238E27FC236}">
                <a16:creationId xmlns:a16="http://schemas.microsoft.com/office/drawing/2014/main" id="{D4F42971-93F7-47B9-8D4C-C3BB2A0E2AD3}"/>
              </a:ext>
            </a:extLst>
          </p:cNvPr>
          <p:cNvCxnSpPr>
            <a:cxnSpLocks/>
          </p:cNvCxnSpPr>
          <p:nvPr/>
        </p:nvCxnSpPr>
        <p:spPr>
          <a:xfrm flipH="1">
            <a:off x="7473956" y="3994566"/>
            <a:ext cx="357886" cy="0"/>
          </a:xfrm>
          <a:prstGeom prst="straightConnector1">
            <a:avLst/>
          </a:prstGeom>
          <a:ln>
            <a:solidFill>
              <a:srgbClr val="15735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ZoneTexte 93">
            <a:extLst>
              <a:ext uri="{FF2B5EF4-FFF2-40B4-BE49-F238E27FC236}">
                <a16:creationId xmlns:a16="http://schemas.microsoft.com/office/drawing/2014/main" id="{7636F8BD-197C-4932-A2F5-AD2364B0F972}"/>
              </a:ext>
            </a:extLst>
          </p:cNvPr>
          <p:cNvSpPr txBox="1"/>
          <p:nvPr/>
        </p:nvSpPr>
        <p:spPr>
          <a:xfrm>
            <a:off x="1095511" y="4562340"/>
            <a:ext cx="2482119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125D4A"/>
                </a:solidFill>
                <a:latin typeface="Arial"/>
                <a:ea typeface="Source Code Pro"/>
                <a:cs typeface="Arial"/>
              </a:rPr>
              <a:t>Est-ce que je vais utiliser des packages ? </a:t>
            </a:r>
            <a:endParaRPr lang="en-US" sz="1600" dirty="0">
              <a:solidFill>
                <a:srgbClr val="125D4A"/>
              </a:solidFill>
            </a:endParaRPr>
          </a:p>
        </p:txBody>
      </p:sp>
      <p:cxnSp>
        <p:nvCxnSpPr>
          <p:cNvPr id="96" name="Connecteur droit avec flèche 95">
            <a:extLst>
              <a:ext uri="{FF2B5EF4-FFF2-40B4-BE49-F238E27FC236}">
                <a16:creationId xmlns:a16="http://schemas.microsoft.com/office/drawing/2014/main" id="{6DFB4193-FA6A-4073-A272-8EF4378EC150}"/>
              </a:ext>
            </a:extLst>
          </p:cNvPr>
          <p:cNvCxnSpPr>
            <a:cxnSpLocks/>
          </p:cNvCxnSpPr>
          <p:nvPr/>
        </p:nvCxnSpPr>
        <p:spPr>
          <a:xfrm>
            <a:off x="1519221" y="4199978"/>
            <a:ext cx="0" cy="282374"/>
          </a:xfrm>
          <a:prstGeom prst="straightConnector1">
            <a:avLst/>
          </a:prstGeom>
          <a:ln>
            <a:solidFill>
              <a:srgbClr val="15735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 : en angle 116">
            <a:extLst>
              <a:ext uri="{FF2B5EF4-FFF2-40B4-BE49-F238E27FC236}">
                <a16:creationId xmlns:a16="http://schemas.microsoft.com/office/drawing/2014/main" id="{5054810E-B356-41C8-BB12-BBC672F8AEBC}"/>
              </a:ext>
            </a:extLst>
          </p:cNvPr>
          <p:cNvCxnSpPr>
            <a:cxnSpLocks/>
          </p:cNvCxnSpPr>
          <p:nvPr/>
        </p:nvCxnSpPr>
        <p:spPr>
          <a:xfrm rot="16200000" flipH="1">
            <a:off x="1981259" y="4797174"/>
            <a:ext cx="830996" cy="1558985"/>
          </a:xfrm>
          <a:prstGeom prst="bentConnector2">
            <a:avLst/>
          </a:prstGeom>
          <a:ln>
            <a:solidFill>
              <a:srgbClr val="125D4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ZoneTexte 122">
            <a:extLst>
              <a:ext uri="{FF2B5EF4-FFF2-40B4-BE49-F238E27FC236}">
                <a16:creationId xmlns:a16="http://schemas.microsoft.com/office/drawing/2014/main" id="{7406DBF1-A207-4250-9E11-A370FE3B95C6}"/>
              </a:ext>
            </a:extLst>
          </p:cNvPr>
          <p:cNvSpPr txBox="1"/>
          <p:nvPr/>
        </p:nvSpPr>
        <p:spPr>
          <a:xfrm>
            <a:off x="6401455" y="5731276"/>
            <a:ext cx="5257681" cy="830997"/>
          </a:xfrm>
          <a:prstGeom prst="rect">
            <a:avLst/>
          </a:prstGeom>
          <a:solidFill>
            <a:srgbClr val="125D4A"/>
          </a:solidFill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bg1">
                    <a:lumMod val="95000"/>
                  </a:schemeClr>
                </a:solidFill>
                <a:latin typeface="Arial"/>
                <a:ea typeface="Source Code Pro"/>
                <a:cs typeface="Arial"/>
              </a:rPr>
              <a:t>#Calcul nombre de lieux de tournage dans le 15ème</a:t>
            </a:r>
          </a:p>
          <a:p>
            <a:r>
              <a:rPr lang="fr-FR" sz="1600" b="1" dirty="0" err="1">
                <a:solidFill>
                  <a:schemeClr val="bg1">
                    <a:lumMod val="95000"/>
                  </a:schemeClr>
                </a:solidFill>
                <a:latin typeface="Arial"/>
                <a:ea typeface="Source Code Pro"/>
                <a:cs typeface="Arial"/>
              </a:rPr>
              <a:t>lieuxTournage</a:t>
            </a:r>
            <a:r>
              <a:rPr lang="fr-FR" sz="1600" b="1" dirty="0">
                <a:solidFill>
                  <a:schemeClr val="bg1">
                    <a:lumMod val="95000"/>
                  </a:schemeClr>
                </a:solidFill>
                <a:latin typeface="Arial"/>
                <a:ea typeface="Source Code Pro"/>
                <a:cs typeface="Arial"/>
              </a:rPr>
              <a:t> %&gt;% </a:t>
            </a:r>
            <a:r>
              <a:rPr lang="fr-FR" sz="1600" b="1" dirty="0" err="1">
                <a:solidFill>
                  <a:schemeClr val="bg1">
                    <a:lumMod val="95000"/>
                  </a:schemeClr>
                </a:solidFill>
                <a:latin typeface="Arial"/>
                <a:ea typeface="Source Code Pro"/>
                <a:cs typeface="Arial"/>
              </a:rPr>
              <a:t>filter</a:t>
            </a:r>
            <a:r>
              <a:rPr lang="fr-FR" sz="1600" b="1" dirty="0">
                <a:solidFill>
                  <a:schemeClr val="bg1">
                    <a:lumMod val="95000"/>
                  </a:schemeClr>
                </a:solidFill>
                <a:latin typeface="Arial"/>
                <a:ea typeface="Source Code Pro"/>
                <a:cs typeface="Arial"/>
              </a:rPr>
              <a:t>(CODE == "75015") %&gt;% count()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5" name="ZoneTexte 124">
            <a:extLst>
              <a:ext uri="{FF2B5EF4-FFF2-40B4-BE49-F238E27FC236}">
                <a16:creationId xmlns:a16="http://schemas.microsoft.com/office/drawing/2014/main" id="{AC2C580C-DC29-43DF-B775-BDFE331EC9BA}"/>
              </a:ext>
            </a:extLst>
          </p:cNvPr>
          <p:cNvSpPr txBox="1"/>
          <p:nvPr/>
        </p:nvSpPr>
        <p:spPr>
          <a:xfrm>
            <a:off x="848901" y="5654946"/>
            <a:ext cx="1519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rgbClr val="125D4A"/>
                </a:solidFill>
              </a:rPr>
              <a:t>Oui le package </a:t>
            </a:r>
            <a:r>
              <a:rPr lang="fr-FR" i="1" dirty="0" err="1">
                <a:solidFill>
                  <a:srgbClr val="125D4A"/>
                </a:solidFill>
              </a:rPr>
              <a:t>dplyr</a:t>
            </a:r>
            <a:r>
              <a:rPr lang="fr-FR" i="1" dirty="0">
                <a:solidFill>
                  <a:srgbClr val="125D4A"/>
                </a:solidFill>
              </a:rPr>
              <a:t> </a:t>
            </a:r>
            <a:endParaRPr lang="en-US" i="1" dirty="0">
              <a:solidFill>
                <a:srgbClr val="125D4A"/>
              </a:solidFill>
            </a:endParaRPr>
          </a:p>
        </p:txBody>
      </p:sp>
      <p:sp>
        <p:nvSpPr>
          <p:cNvPr id="127" name="ZoneTexte 126">
            <a:extLst>
              <a:ext uri="{FF2B5EF4-FFF2-40B4-BE49-F238E27FC236}">
                <a16:creationId xmlns:a16="http://schemas.microsoft.com/office/drawing/2014/main" id="{F4778B29-ED7E-4CE1-9C15-68665D2396B4}"/>
              </a:ext>
            </a:extLst>
          </p:cNvPr>
          <p:cNvSpPr txBox="1"/>
          <p:nvPr/>
        </p:nvSpPr>
        <p:spPr>
          <a:xfrm>
            <a:off x="3264172" y="5763234"/>
            <a:ext cx="2195072" cy="830997"/>
          </a:xfrm>
          <a:prstGeom prst="rect">
            <a:avLst/>
          </a:prstGeom>
          <a:solidFill>
            <a:srgbClr val="125D4A"/>
          </a:solidFill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bg1">
                    <a:lumMod val="95000"/>
                  </a:schemeClr>
                </a:solidFill>
                <a:latin typeface="Arial"/>
                <a:ea typeface="Source Code Pro"/>
                <a:cs typeface="Arial"/>
              </a:rPr>
              <a:t>#Chargement des packages </a:t>
            </a:r>
          </a:p>
          <a:p>
            <a:r>
              <a:rPr lang="fr-FR" sz="1600" b="1" dirty="0" err="1">
                <a:solidFill>
                  <a:schemeClr val="bg1">
                    <a:lumMod val="95000"/>
                  </a:schemeClr>
                </a:solidFill>
                <a:latin typeface="Arial"/>
                <a:ea typeface="Source Code Pro"/>
                <a:cs typeface="Arial"/>
              </a:rPr>
              <a:t>library</a:t>
            </a:r>
            <a:r>
              <a:rPr lang="fr-FR" sz="1600" b="1" dirty="0">
                <a:solidFill>
                  <a:schemeClr val="bg1">
                    <a:lumMod val="95000"/>
                  </a:schemeClr>
                </a:solidFill>
                <a:latin typeface="Arial"/>
                <a:ea typeface="Source Code Pro"/>
                <a:cs typeface="Arial"/>
              </a:rPr>
              <a:t>(</a:t>
            </a:r>
            <a:r>
              <a:rPr lang="fr-FR" sz="1600" b="1" dirty="0" err="1">
                <a:solidFill>
                  <a:schemeClr val="bg1">
                    <a:lumMod val="95000"/>
                  </a:schemeClr>
                </a:solidFill>
                <a:latin typeface="Arial"/>
                <a:ea typeface="Source Code Pro"/>
                <a:cs typeface="Arial"/>
              </a:rPr>
              <a:t>dplyr</a:t>
            </a:r>
            <a:r>
              <a:rPr lang="fr-FR" sz="1600" b="1" dirty="0">
                <a:solidFill>
                  <a:schemeClr val="bg1">
                    <a:lumMod val="95000"/>
                  </a:schemeClr>
                </a:solidFill>
                <a:latin typeface="Arial"/>
                <a:ea typeface="Source Code Pro"/>
                <a:cs typeface="Arial"/>
              </a:rPr>
              <a:t>)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31" name="Connecteur droit avec flèche 130">
            <a:extLst>
              <a:ext uri="{FF2B5EF4-FFF2-40B4-BE49-F238E27FC236}">
                <a16:creationId xmlns:a16="http://schemas.microsoft.com/office/drawing/2014/main" id="{855520E0-2CC2-45CE-BFD3-45A0B28DBBE9}"/>
              </a:ext>
            </a:extLst>
          </p:cNvPr>
          <p:cNvCxnSpPr/>
          <p:nvPr/>
        </p:nvCxnSpPr>
        <p:spPr>
          <a:xfrm>
            <a:off x="5575607" y="6178732"/>
            <a:ext cx="701612" cy="0"/>
          </a:xfrm>
          <a:prstGeom prst="straightConnector1">
            <a:avLst/>
          </a:prstGeom>
          <a:ln>
            <a:solidFill>
              <a:srgbClr val="125D4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>
            <a:extLst>
              <a:ext uri="{FF2B5EF4-FFF2-40B4-BE49-F238E27FC236}">
                <a16:creationId xmlns:a16="http://schemas.microsoft.com/office/drawing/2014/main" id="{61257B6C-10C3-415A-897C-0735ED31127E}"/>
              </a:ext>
            </a:extLst>
          </p:cNvPr>
          <p:cNvSpPr txBox="1"/>
          <p:nvPr/>
        </p:nvSpPr>
        <p:spPr>
          <a:xfrm>
            <a:off x="3734224" y="4745670"/>
            <a:ext cx="2482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rgbClr val="125D4A"/>
                </a:solidFill>
                <a:cs typeface="Arial" panose="020B0604020202020204" pitchFamily="34" charset="0"/>
              </a:rPr>
              <a:t>Oui je sais que la fonction </a:t>
            </a:r>
            <a:r>
              <a:rPr lang="fr-FR" sz="1600" i="1" dirty="0" err="1">
                <a:solidFill>
                  <a:srgbClr val="125D4A"/>
                </a:solidFill>
                <a:cs typeface="Arial" panose="020B0604020202020204" pitchFamily="34" charset="0"/>
              </a:rPr>
              <a:t>filter</a:t>
            </a:r>
            <a:r>
              <a:rPr lang="fr-FR" sz="1600" i="1" dirty="0">
                <a:solidFill>
                  <a:srgbClr val="125D4A"/>
                </a:solidFill>
                <a:cs typeface="Arial" panose="020B0604020202020204" pitchFamily="34" charset="0"/>
              </a:rPr>
              <a:t>() me permet de filtrer et count() de compter</a:t>
            </a:r>
            <a:endParaRPr lang="en-US" sz="1600" i="1" dirty="0">
              <a:solidFill>
                <a:srgbClr val="125D4A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3448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0E04D2ED-D4B9-4C76-9A76-549050DDCAB3}"/>
              </a:ext>
            </a:extLst>
          </p:cNvPr>
          <p:cNvSpPr txBox="1"/>
          <p:nvPr/>
        </p:nvSpPr>
        <p:spPr>
          <a:xfrm>
            <a:off x="232367" y="177745"/>
            <a:ext cx="5617243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r-FR" sz="2800" b="1" dirty="0">
                <a:solidFill>
                  <a:srgbClr val="125D4A"/>
                </a:solidFill>
                <a:latin typeface="Arial"/>
                <a:ea typeface="Source Code Pro"/>
                <a:cs typeface="Arial"/>
              </a:rPr>
              <a:t>Et si on traduisait en français ? </a:t>
            </a:r>
            <a:endParaRPr lang="en-US" sz="2800" b="1" dirty="0">
              <a:solidFill>
                <a:srgbClr val="125D4A"/>
              </a:solidFill>
              <a:latin typeface="Arial"/>
              <a:ea typeface="Source Code Pro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8B8043-966F-C9B0-B582-BC259DEB8B8B}"/>
              </a:ext>
            </a:extLst>
          </p:cNvPr>
          <p:cNvSpPr/>
          <p:nvPr/>
        </p:nvSpPr>
        <p:spPr>
          <a:xfrm>
            <a:off x="234892" y="813732"/>
            <a:ext cx="11618752" cy="45719"/>
          </a:xfrm>
          <a:prstGeom prst="rect">
            <a:avLst/>
          </a:prstGeom>
          <a:solidFill>
            <a:srgbClr val="125D4A"/>
          </a:solidFill>
          <a:ln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CDDC30D6-EE78-46E5-9BFB-3BB6A0C1307A}"/>
              </a:ext>
            </a:extLst>
          </p:cNvPr>
          <p:cNvSpPr txBox="1"/>
          <p:nvPr/>
        </p:nvSpPr>
        <p:spPr>
          <a:xfrm>
            <a:off x="2933482" y="1650163"/>
            <a:ext cx="5832254" cy="338554"/>
          </a:xfrm>
          <a:prstGeom prst="rect">
            <a:avLst/>
          </a:prstGeom>
          <a:solidFill>
            <a:srgbClr val="125D4A"/>
          </a:solidFill>
        </p:spPr>
        <p:txBody>
          <a:bodyPr wrap="square" rtlCol="0">
            <a:spAutoFit/>
          </a:bodyPr>
          <a:lstStyle/>
          <a:p>
            <a:r>
              <a:rPr lang="fr-FR" sz="1600" b="1" dirty="0" err="1">
                <a:solidFill>
                  <a:schemeClr val="bg1">
                    <a:lumMod val="95000"/>
                  </a:schemeClr>
                </a:solidFill>
                <a:latin typeface="Arial"/>
                <a:ea typeface="Source Code Pro"/>
                <a:cs typeface="Arial"/>
              </a:rPr>
              <a:t>lieuxTournage</a:t>
            </a:r>
            <a:r>
              <a:rPr lang="fr-FR" sz="1600" b="1" dirty="0">
                <a:solidFill>
                  <a:schemeClr val="bg1">
                    <a:lumMod val="95000"/>
                  </a:schemeClr>
                </a:solidFill>
                <a:latin typeface="Arial"/>
                <a:ea typeface="Source Code Pro"/>
                <a:cs typeface="Arial"/>
              </a:rPr>
              <a:t> %&gt;% </a:t>
            </a:r>
            <a:r>
              <a:rPr lang="fr-FR" sz="1600" b="1" dirty="0" err="1">
                <a:solidFill>
                  <a:schemeClr val="bg1">
                    <a:lumMod val="95000"/>
                  </a:schemeClr>
                </a:solidFill>
                <a:latin typeface="Arial"/>
                <a:ea typeface="Source Code Pro"/>
                <a:cs typeface="Arial"/>
              </a:rPr>
              <a:t>filter</a:t>
            </a:r>
            <a:r>
              <a:rPr lang="fr-FR" sz="1600" b="1" dirty="0">
                <a:solidFill>
                  <a:schemeClr val="bg1">
                    <a:lumMod val="95000"/>
                  </a:schemeClr>
                </a:solidFill>
                <a:latin typeface="Arial"/>
                <a:ea typeface="Source Code Pro"/>
                <a:cs typeface="Arial"/>
              </a:rPr>
              <a:t>(CODE == "75015") %&gt;% count()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9028B37-E70A-40E1-8559-09FEB8C3B6A9}"/>
              </a:ext>
            </a:extLst>
          </p:cNvPr>
          <p:cNvSpPr txBox="1"/>
          <p:nvPr/>
        </p:nvSpPr>
        <p:spPr>
          <a:xfrm>
            <a:off x="4026576" y="1122345"/>
            <a:ext cx="4186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Si l’on reprend la ligne de code précédent :</a:t>
            </a:r>
            <a:endParaRPr lang="en-US" dirty="0"/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F073523A-5EAD-447B-8085-85CF9B96A037}"/>
              </a:ext>
            </a:extLst>
          </p:cNvPr>
          <p:cNvSpPr txBox="1"/>
          <p:nvPr/>
        </p:nvSpPr>
        <p:spPr>
          <a:xfrm>
            <a:off x="2342156" y="2328877"/>
            <a:ext cx="78991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Je peux la « traduire » en français : </a:t>
            </a:r>
          </a:p>
          <a:p>
            <a:r>
              <a:rPr lang="fr-FR" sz="1800" b="1" dirty="0" err="1">
                <a:solidFill>
                  <a:srgbClr val="125D4A"/>
                </a:solidFill>
                <a:latin typeface="Arial"/>
                <a:ea typeface="Source Code Pro"/>
                <a:cs typeface="Arial"/>
              </a:rPr>
              <a:t>lieuxTournage</a:t>
            </a:r>
            <a:r>
              <a:rPr lang="fr-FR" sz="1800" b="1" dirty="0">
                <a:solidFill>
                  <a:srgbClr val="125D4A"/>
                </a:solidFill>
                <a:latin typeface="Arial"/>
                <a:ea typeface="Source Code Pro"/>
                <a:cs typeface="Arial"/>
              </a:rPr>
              <a:t> : </a:t>
            </a:r>
            <a:r>
              <a:rPr lang="fr-FR" dirty="0"/>
              <a:t>Je prends mon tableau « lieu de tournage »</a:t>
            </a:r>
          </a:p>
          <a:p>
            <a:r>
              <a:rPr lang="fr-FR" sz="1800" b="1" dirty="0">
                <a:solidFill>
                  <a:srgbClr val="125D4A"/>
                </a:solidFill>
                <a:latin typeface="Arial"/>
                <a:ea typeface="Source Code Pro"/>
                <a:cs typeface="Arial"/>
              </a:rPr>
              <a:t>%&gt;% : </a:t>
            </a:r>
            <a:r>
              <a:rPr lang="fr-FR" dirty="0"/>
              <a:t>et puis </a:t>
            </a:r>
          </a:p>
          <a:p>
            <a:r>
              <a:rPr lang="fr-FR" sz="1800" b="1" dirty="0" err="1">
                <a:solidFill>
                  <a:srgbClr val="125D4A"/>
                </a:solidFill>
                <a:latin typeface="Arial"/>
                <a:ea typeface="Source Code Pro"/>
                <a:cs typeface="Arial"/>
              </a:rPr>
              <a:t>filter</a:t>
            </a:r>
            <a:r>
              <a:rPr lang="fr-FR" sz="1800" b="1" dirty="0">
                <a:solidFill>
                  <a:srgbClr val="125D4A"/>
                </a:solidFill>
                <a:latin typeface="Arial"/>
                <a:ea typeface="Source Code Pro"/>
                <a:cs typeface="Arial"/>
              </a:rPr>
              <a:t>(CODE == "75015") : </a:t>
            </a:r>
            <a:r>
              <a:rPr lang="fr-FR" dirty="0"/>
              <a:t>je filtre ce tableau pour garder uniquement les entités dont la colonne CODE est égale à 75015</a:t>
            </a:r>
          </a:p>
          <a:p>
            <a:r>
              <a:rPr lang="fr-FR" sz="1800" b="1" dirty="0">
                <a:solidFill>
                  <a:srgbClr val="125D4A"/>
                </a:solidFill>
                <a:latin typeface="Arial"/>
                <a:ea typeface="Source Code Pro"/>
                <a:cs typeface="Arial"/>
              </a:rPr>
              <a:t>%&gt;% : </a:t>
            </a:r>
            <a:r>
              <a:rPr lang="fr-FR" dirty="0"/>
              <a:t>et puis </a:t>
            </a:r>
          </a:p>
          <a:p>
            <a:r>
              <a:rPr lang="fr-FR" sz="1800" b="1" dirty="0">
                <a:solidFill>
                  <a:srgbClr val="125D4A"/>
                </a:solidFill>
                <a:latin typeface="Arial"/>
                <a:ea typeface="Source Code Pro"/>
                <a:cs typeface="Arial"/>
              </a:rPr>
              <a:t>count() : </a:t>
            </a:r>
            <a:r>
              <a:rPr lang="fr-FR" sz="1800" dirty="0">
                <a:ea typeface="Source Code Pro"/>
                <a:cs typeface="Arial"/>
              </a:rPr>
              <a:t>je compte ces entités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72661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274340B5-7AC5-4299-9317-1D7F724A5844}"/>
              </a:ext>
            </a:extLst>
          </p:cNvPr>
          <p:cNvSpPr txBox="1"/>
          <p:nvPr/>
        </p:nvSpPr>
        <p:spPr>
          <a:xfrm>
            <a:off x="4711749" y="1969548"/>
            <a:ext cx="2876108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r-FR" sz="2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Source Code Pro" panose="020B0509030403020204" pitchFamily="49" charset="0"/>
                <a:cs typeface="Arial" panose="020B0604020202020204" pitchFamily="34" charset="0"/>
              </a:rPr>
              <a:t>Introduction </a:t>
            </a:r>
            <a:r>
              <a:rPr lang="fr-FR" sz="20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Source Code Pro" panose="020B0509030403020204" pitchFamily="49" charset="0"/>
                <a:cs typeface="Arial" panose="020B0604020202020204" pitchFamily="34" charset="0"/>
              </a:rPr>
              <a:t>tidyverse</a:t>
            </a:r>
            <a:endParaRPr lang="en-US" sz="20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Source Code Pro" panose="020B0509030403020204" pitchFamily="49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A7BA7CD-D2FA-4A04-8338-C5682385A1A7}"/>
              </a:ext>
            </a:extLst>
          </p:cNvPr>
          <p:cNvSpPr txBox="1"/>
          <p:nvPr/>
        </p:nvSpPr>
        <p:spPr>
          <a:xfrm>
            <a:off x="4711749" y="3073419"/>
            <a:ext cx="24785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bg1">
                    <a:lumMod val="95000"/>
                  </a:schemeClr>
                </a:solidFill>
                <a:latin typeface="Arial"/>
                <a:ea typeface="Source Code Pro"/>
                <a:cs typeface="Arial"/>
              </a:rPr>
              <a:t>Import de données</a:t>
            </a:r>
            <a:endParaRPr lang="en-US" sz="2000" b="1" dirty="0">
              <a:solidFill>
                <a:schemeClr val="bg1">
                  <a:lumMod val="95000"/>
                </a:schemeClr>
              </a:solidFill>
              <a:latin typeface="Arial"/>
              <a:ea typeface="Source Code Pro"/>
              <a:cs typeface="Arial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661B5FF-0BE1-4AE2-AD4C-CBF93E1496BB}"/>
              </a:ext>
            </a:extLst>
          </p:cNvPr>
          <p:cNvSpPr txBox="1"/>
          <p:nvPr/>
        </p:nvSpPr>
        <p:spPr>
          <a:xfrm>
            <a:off x="4711749" y="4177290"/>
            <a:ext cx="3034805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r-FR" sz="2000" b="1" dirty="0">
                <a:solidFill>
                  <a:schemeClr val="bg1">
                    <a:lumMod val="95000"/>
                  </a:schemeClr>
                </a:solidFill>
                <a:latin typeface="Arial"/>
                <a:ea typeface="Source Code Pro"/>
                <a:cs typeface="Arial"/>
              </a:rPr>
              <a:t>Manipuler des données</a:t>
            </a:r>
            <a:endParaRPr lang="en-US" sz="2000" b="1" dirty="0">
              <a:solidFill>
                <a:schemeClr val="bg1">
                  <a:lumMod val="95000"/>
                </a:schemeClr>
              </a:solidFill>
              <a:latin typeface="Arial"/>
              <a:ea typeface="Source Code Pro"/>
              <a:cs typeface="Arial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2EC9829-C763-416B-B289-B89674079BAA}"/>
              </a:ext>
            </a:extLst>
          </p:cNvPr>
          <p:cNvSpPr txBox="1"/>
          <p:nvPr/>
        </p:nvSpPr>
        <p:spPr>
          <a:xfrm>
            <a:off x="4711749" y="5281160"/>
            <a:ext cx="24945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15735C"/>
                </a:solidFill>
                <a:latin typeface="Arial" panose="020B0604020202020204" pitchFamily="34" charset="0"/>
                <a:ea typeface="Source Code Pro" panose="020B0509030403020204" pitchFamily="49" charset="0"/>
                <a:cs typeface="Arial" panose="020B0604020202020204" pitchFamily="34" charset="0"/>
              </a:rPr>
              <a:t>Export de données</a:t>
            </a:r>
            <a:endParaRPr lang="en-US" sz="2000" b="1" dirty="0">
              <a:solidFill>
                <a:srgbClr val="15735C"/>
              </a:solidFill>
              <a:latin typeface="Arial" panose="020B0604020202020204" pitchFamily="34" charset="0"/>
              <a:ea typeface="Source Code Pro" panose="020B0509030403020204" pitchFamily="49" charset="0"/>
              <a:cs typeface="Arial" panose="020B0604020202020204" pitchFamily="34" charset="0"/>
            </a:endParaRP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4EE18975-FEA1-4D10-8AB6-B539E05473E6}"/>
              </a:ext>
            </a:extLst>
          </p:cNvPr>
          <p:cNvCxnSpPr>
            <a:cxnSpLocks/>
          </p:cNvCxnSpPr>
          <p:nvPr/>
        </p:nvCxnSpPr>
        <p:spPr>
          <a:xfrm>
            <a:off x="4282038" y="975560"/>
            <a:ext cx="0" cy="4594816"/>
          </a:xfrm>
          <a:prstGeom prst="line">
            <a:avLst/>
          </a:prstGeom>
          <a:ln w="38100">
            <a:solidFill>
              <a:srgbClr val="1573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B6816C06-8B2B-4880-8AB3-49B439810C54}"/>
              </a:ext>
            </a:extLst>
          </p:cNvPr>
          <p:cNvSpPr txBox="1"/>
          <p:nvPr/>
        </p:nvSpPr>
        <p:spPr>
          <a:xfrm>
            <a:off x="578123" y="2620876"/>
            <a:ext cx="33217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>
                <a:solidFill>
                  <a:srgbClr val="15735C"/>
                </a:solidFill>
                <a:latin typeface="Arial" panose="020B0604020202020204" pitchFamily="34" charset="0"/>
                <a:ea typeface="Source Code Pro" panose="020B0509030403020204" pitchFamily="49" charset="0"/>
                <a:cs typeface="Arial" panose="020B0604020202020204" pitchFamily="34" charset="0"/>
              </a:rPr>
              <a:t>Programme</a:t>
            </a:r>
            <a:endParaRPr lang="en-US" sz="4400" b="1" dirty="0">
              <a:solidFill>
                <a:srgbClr val="15735C"/>
              </a:solidFill>
              <a:latin typeface="Arial" panose="020B0604020202020204" pitchFamily="34" charset="0"/>
              <a:ea typeface="Source Code Pro" panose="020B0509030403020204" pitchFamily="49" charset="0"/>
              <a:cs typeface="Arial" panose="020B0604020202020204" pitchFamily="34" charset="0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4BBA90E6-A852-47F9-8717-6E26C7D38D72}"/>
              </a:ext>
            </a:extLst>
          </p:cNvPr>
          <p:cNvSpPr/>
          <p:nvPr/>
        </p:nvSpPr>
        <p:spPr>
          <a:xfrm>
            <a:off x="4191724" y="975560"/>
            <a:ext cx="180628" cy="180628"/>
          </a:xfrm>
          <a:prstGeom prst="ellipse">
            <a:avLst/>
          </a:prstGeom>
          <a:solidFill>
            <a:schemeClr val="bg1"/>
          </a:solidFill>
          <a:ln w="28575">
            <a:solidFill>
              <a:srgbClr val="1573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C4968B83-0213-49E2-B7EE-64B06F47C02F}"/>
              </a:ext>
            </a:extLst>
          </p:cNvPr>
          <p:cNvSpPr/>
          <p:nvPr/>
        </p:nvSpPr>
        <p:spPr>
          <a:xfrm>
            <a:off x="4191724" y="2084333"/>
            <a:ext cx="180628" cy="180628"/>
          </a:xfrm>
          <a:prstGeom prst="ellipse">
            <a:avLst/>
          </a:prstGeom>
          <a:solidFill>
            <a:schemeClr val="bg1"/>
          </a:solidFill>
          <a:ln w="28575">
            <a:solidFill>
              <a:srgbClr val="1573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57C1FD2-3ACD-46F5-992C-6941F2AC15DE}"/>
              </a:ext>
            </a:extLst>
          </p:cNvPr>
          <p:cNvSpPr/>
          <p:nvPr/>
        </p:nvSpPr>
        <p:spPr>
          <a:xfrm>
            <a:off x="4191724" y="3193106"/>
            <a:ext cx="180628" cy="180628"/>
          </a:xfrm>
          <a:prstGeom prst="ellipse">
            <a:avLst/>
          </a:prstGeom>
          <a:solidFill>
            <a:schemeClr val="bg1"/>
          </a:solidFill>
          <a:ln w="28575">
            <a:solidFill>
              <a:srgbClr val="1573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52474FF1-57BE-4D2E-9142-F917912EC365}"/>
              </a:ext>
            </a:extLst>
          </p:cNvPr>
          <p:cNvSpPr/>
          <p:nvPr/>
        </p:nvSpPr>
        <p:spPr>
          <a:xfrm>
            <a:off x="4191724" y="4301879"/>
            <a:ext cx="180628" cy="180628"/>
          </a:xfrm>
          <a:prstGeom prst="ellipse">
            <a:avLst/>
          </a:prstGeom>
          <a:solidFill>
            <a:schemeClr val="bg1"/>
          </a:solidFill>
          <a:ln w="28575">
            <a:solidFill>
              <a:srgbClr val="1573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55C5B3F9-82CC-449D-A703-04FDC81F84E4}"/>
              </a:ext>
            </a:extLst>
          </p:cNvPr>
          <p:cNvSpPr/>
          <p:nvPr/>
        </p:nvSpPr>
        <p:spPr>
          <a:xfrm>
            <a:off x="4191724" y="5410651"/>
            <a:ext cx="180628" cy="180628"/>
          </a:xfrm>
          <a:prstGeom prst="ellipse">
            <a:avLst/>
          </a:prstGeom>
          <a:solidFill>
            <a:schemeClr val="bg1"/>
          </a:solidFill>
          <a:ln w="28575">
            <a:solidFill>
              <a:srgbClr val="1573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5C8DF2F-577F-4E50-8DE1-F2939AD97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3EC8-413D-449F-AA35-5A4EDC194B8E}" type="slidenum">
              <a:rPr lang="fr-FR" smtClean="0"/>
              <a:t>33</a:t>
            </a:fld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0F487C4-9174-49B2-92F3-3380D476B3AB}"/>
              </a:ext>
            </a:extLst>
          </p:cNvPr>
          <p:cNvSpPr txBox="1"/>
          <p:nvPr/>
        </p:nvSpPr>
        <p:spPr>
          <a:xfrm>
            <a:off x="4711749" y="865677"/>
            <a:ext cx="21948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Source Code Pro" panose="020B0509030403020204" pitchFamily="49" charset="0"/>
                <a:cs typeface="Arial" panose="020B0604020202020204" pitchFamily="34" charset="0"/>
              </a:rPr>
              <a:t>Rappel séance 1</a:t>
            </a:r>
            <a:endParaRPr lang="en-US" sz="20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Source Code Pro" panose="020B0509030403020204" pitchFamily="49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6256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CD5D16-707C-4139-959F-A245536FB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EA73-6917-45D9-B21A-2FB517C6F0A2}" type="slidenum">
              <a:rPr lang="en-US" smtClean="0"/>
              <a:t>34</a:t>
            </a:fld>
            <a:endParaRPr lang="en-US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E04D2ED-D4B9-4C76-9A76-549050DDCAB3}"/>
              </a:ext>
            </a:extLst>
          </p:cNvPr>
          <p:cNvSpPr txBox="1"/>
          <p:nvPr/>
        </p:nvSpPr>
        <p:spPr>
          <a:xfrm>
            <a:off x="232367" y="177745"/>
            <a:ext cx="3421129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r-FR" sz="2800" b="1" dirty="0">
                <a:solidFill>
                  <a:srgbClr val="125D4A"/>
                </a:solidFill>
                <a:latin typeface="Arial"/>
                <a:ea typeface="Source Code Pro"/>
                <a:cs typeface="Arial"/>
              </a:rPr>
              <a:t>Export de données</a:t>
            </a:r>
            <a:endParaRPr lang="en-US" sz="2800" b="1" dirty="0">
              <a:solidFill>
                <a:srgbClr val="125D4A"/>
              </a:solidFill>
              <a:latin typeface="Arial"/>
              <a:ea typeface="Source Code Pro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8B8043-966F-C9B0-B582-BC259DEB8B8B}"/>
              </a:ext>
            </a:extLst>
          </p:cNvPr>
          <p:cNvSpPr/>
          <p:nvPr/>
        </p:nvSpPr>
        <p:spPr>
          <a:xfrm>
            <a:off x="234892" y="813732"/>
            <a:ext cx="11618752" cy="45719"/>
          </a:xfrm>
          <a:prstGeom prst="rect">
            <a:avLst/>
          </a:prstGeom>
          <a:solidFill>
            <a:srgbClr val="125D4A"/>
          </a:solidFill>
          <a:ln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53F82CB-9147-4683-9CCB-0741A2916802}"/>
              </a:ext>
            </a:extLst>
          </p:cNvPr>
          <p:cNvSpPr txBox="1"/>
          <p:nvPr/>
        </p:nvSpPr>
        <p:spPr>
          <a:xfrm>
            <a:off x="568170" y="1358283"/>
            <a:ext cx="84615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Exporter une table créé dans une session pour enregistrer, partager ou réutiliser ses données :</a:t>
            </a: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Au format .csv avec la librairie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readr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Au format .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rds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, propre à R</a:t>
            </a:r>
          </a:p>
        </p:txBody>
      </p:sp>
    </p:spTree>
    <p:extLst>
      <p:ext uri="{BB962C8B-B14F-4D97-AF65-F5344CB8AC3E}">
        <p14:creationId xmlns:p14="http://schemas.microsoft.com/office/powerpoint/2010/main" val="6487844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CD5D16-707C-4139-959F-A245536FB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EA73-6917-45D9-B21A-2FB517C6F0A2}" type="slidenum">
              <a:rPr lang="en-US" smtClean="0"/>
              <a:t>35</a:t>
            </a:fld>
            <a:endParaRPr lang="en-US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E04D2ED-D4B9-4C76-9A76-549050DDCAB3}"/>
              </a:ext>
            </a:extLst>
          </p:cNvPr>
          <p:cNvSpPr txBox="1"/>
          <p:nvPr/>
        </p:nvSpPr>
        <p:spPr>
          <a:xfrm>
            <a:off x="232367" y="177745"/>
            <a:ext cx="3421129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r-FR" sz="2800" b="1" dirty="0">
                <a:solidFill>
                  <a:srgbClr val="125D4A"/>
                </a:solidFill>
                <a:latin typeface="Arial"/>
                <a:ea typeface="Source Code Pro"/>
                <a:cs typeface="Arial"/>
              </a:rPr>
              <a:t>Export de données</a:t>
            </a:r>
            <a:endParaRPr lang="en-US" sz="2800" b="1" dirty="0">
              <a:solidFill>
                <a:srgbClr val="125D4A"/>
              </a:solidFill>
              <a:latin typeface="Arial"/>
              <a:ea typeface="Source Code Pro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8B8043-966F-C9B0-B582-BC259DEB8B8B}"/>
              </a:ext>
            </a:extLst>
          </p:cNvPr>
          <p:cNvSpPr/>
          <p:nvPr/>
        </p:nvSpPr>
        <p:spPr>
          <a:xfrm>
            <a:off x="234892" y="813732"/>
            <a:ext cx="11618752" cy="45719"/>
          </a:xfrm>
          <a:prstGeom prst="rect">
            <a:avLst/>
          </a:prstGeom>
          <a:solidFill>
            <a:srgbClr val="125D4A"/>
          </a:solidFill>
          <a:ln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53F82CB-9147-4683-9CCB-0741A2916802}"/>
              </a:ext>
            </a:extLst>
          </p:cNvPr>
          <p:cNvSpPr txBox="1"/>
          <p:nvPr/>
        </p:nvSpPr>
        <p:spPr>
          <a:xfrm>
            <a:off x="568170" y="1358283"/>
            <a:ext cx="84615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Exporter une table créé dans une session pour enregistrer, partager ou réutiliser ses données :</a:t>
            </a: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Au format .csv avec la librairie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readr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 format .</a:t>
            </a:r>
            <a:r>
              <a:rPr lang="fr-FR" sz="2400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rds</a:t>
            </a:r>
            <a:r>
              <a:rPr lang="fr-F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propre à R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7F1F6C1-F5C8-4CC2-9CD2-F3EB70A1EE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621" y="4179204"/>
            <a:ext cx="8179069" cy="768289"/>
          </a:xfrm>
          <a:prstGeom prst="rect">
            <a:avLst/>
          </a:prstGeom>
          <a:ln w="28575">
            <a:solidFill>
              <a:srgbClr val="15735C"/>
            </a:solidFill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A812497-3B5B-49F7-B1B1-D725104A9DAC}"/>
              </a:ext>
            </a:extLst>
          </p:cNvPr>
          <p:cNvSpPr txBox="1"/>
          <p:nvPr/>
        </p:nvSpPr>
        <p:spPr>
          <a:xfrm>
            <a:off x="2053296" y="3713693"/>
            <a:ext cx="7176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L’écriture se fait avec la fonction 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write_csv2()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6529146-E119-4C7B-8C17-F8667E26F1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173" y="37349"/>
            <a:ext cx="621242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482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CD5D16-707C-4139-959F-A245536FB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EA73-6917-45D9-B21A-2FB517C6F0A2}" type="slidenum">
              <a:rPr lang="en-US" smtClean="0"/>
              <a:t>36</a:t>
            </a:fld>
            <a:endParaRPr lang="en-US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E04D2ED-D4B9-4C76-9A76-549050DDCAB3}"/>
              </a:ext>
            </a:extLst>
          </p:cNvPr>
          <p:cNvSpPr txBox="1"/>
          <p:nvPr/>
        </p:nvSpPr>
        <p:spPr>
          <a:xfrm>
            <a:off x="232367" y="177745"/>
            <a:ext cx="3421129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r-FR" sz="2800" b="1" dirty="0">
                <a:solidFill>
                  <a:srgbClr val="125D4A"/>
                </a:solidFill>
                <a:latin typeface="Arial"/>
                <a:ea typeface="Source Code Pro"/>
                <a:cs typeface="Arial"/>
              </a:rPr>
              <a:t>Export de données</a:t>
            </a:r>
            <a:endParaRPr lang="en-US" sz="2800" b="1" dirty="0">
              <a:solidFill>
                <a:srgbClr val="125D4A"/>
              </a:solidFill>
              <a:latin typeface="Arial"/>
              <a:ea typeface="Source Code Pro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8B8043-966F-C9B0-B582-BC259DEB8B8B}"/>
              </a:ext>
            </a:extLst>
          </p:cNvPr>
          <p:cNvSpPr/>
          <p:nvPr/>
        </p:nvSpPr>
        <p:spPr>
          <a:xfrm>
            <a:off x="234892" y="813732"/>
            <a:ext cx="11618752" cy="45719"/>
          </a:xfrm>
          <a:prstGeom prst="rect">
            <a:avLst/>
          </a:prstGeom>
          <a:solidFill>
            <a:srgbClr val="125D4A"/>
          </a:solidFill>
          <a:ln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53F82CB-9147-4683-9CCB-0741A2916802}"/>
              </a:ext>
            </a:extLst>
          </p:cNvPr>
          <p:cNvSpPr txBox="1"/>
          <p:nvPr/>
        </p:nvSpPr>
        <p:spPr>
          <a:xfrm>
            <a:off x="568170" y="1358283"/>
            <a:ext cx="84615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Exporter une table créée dans une session pour enregistrer, partager ou réutiliser ses données :</a:t>
            </a: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 format .csv avec la librairie </a:t>
            </a:r>
            <a:r>
              <a:rPr lang="fr-FR" sz="2400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readr</a:t>
            </a:r>
            <a:endParaRPr lang="fr-FR" sz="24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Au format .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rds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, propre à R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7F1F6C1-F5C8-4CC2-9CD2-F3EB70A1EE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240" y="4185602"/>
            <a:ext cx="7680985" cy="891253"/>
          </a:xfrm>
          <a:prstGeom prst="rect">
            <a:avLst/>
          </a:prstGeom>
          <a:ln w="28575">
            <a:solidFill>
              <a:srgbClr val="15735C"/>
            </a:solidFill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77CEDED-9B09-4AF0-8709-C4121B762412}"/>
              </a:ext>
            </a:extLst>
          </p:cNvPr>
          <p:cNvSpPr txBox="1"/>
          <p:nvPr/>
        </p:nvSpPr>
        <p:spPr>
          <a:xfrm>
            <a:off x="2053296" y="3713693"/>
            <a:ext cx="7176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L’écriture se fait avec la fonction </a:t>
            </a:r>
            <a:r>
              <a:rPr lang="fr-F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saveRDS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3EDAEBE-F6C6-48D0-8C89-9A872CAECA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240" y="5763910"/>
            <a:ext cx="9344342" cy="491807"/>
          </a:xfrm>
          <a:prstGeom prst="rect">
            <a:avLst/>
          </a:prstGeom>
          <a:ln w="28575">
            <a:solidFill>
              <a:srgbClr val="15735C"/>
            </a:solidFill>
          </a:ln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6943E447-E0BD-4C27-9D04-D6F153CF2DCB}"/>
              </a:ext>
            </a:extLst>
          </p:cNvPr>
          <p:cNvSpPr txBox="1"/>
          <p:nvPr/>
        </p:nvSpPr>
        <p:spPr>
          <a:xfrm>
            <a:off x="2053296" y="5287960"/>
            <a:ext cx="7176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La lecture se fera avec la fonction </a:t>
            </a:r>
            <a:r>
              <a:rPr lang="fr-F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readRDS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C8ED11C-783E-47E3-AB15-E9F57B0277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161" y="170194"/>
            <a:ext cx="674842" cy="52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933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CD5D16-707C-4139-959F-A245536FB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EA73-6917-45D9-B21A-2FB517C6F0A2}" type="slidenum">
              <a:rPr lang="en-US" smtClean="0"/>
              <a:t>4</a:t>
            </a:fld>
            <a:endParaRPr lang="en-US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B1681BD-B791-4184-AB63-52B1B737E229}"/>
              </a:ext>
            </a:extLst>
          </p:cNvPr>
          <p:cNvSpPr txBox="1"/>
          <p:nvPr/>
        </p:nvSpPr>
        <p:spPr>
          <a:xfrm>
            <a:off x="725844" y="1364241"/>
            <a:ext cx="10870348" cy="47089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Arial"/>
                <a:ea typeface="Source Code Pro"/>
                <a:cs typeface="Arial"/>
              </a:rPr>
              <a:t>Créer un projet pour une meilleure organisation, reproductibilité et portabilité.</a:t>
            </a:r>
          </a:p>
          <a:p>
            <a:r>
              <a:rPr lang="fr-FR" sz="2000" dirty="0">
                <a:latin typeface="Arial"/>
                <a:ea typeface="Source Code Pro"/>
                <a:cs typeface="Arial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Arial"/>
                <a:ea typeface="Source Code Pro"/>
                <a:cs typeface="Arial"/>
              </a:rPr>
              <a:t>Créer un script puisque la console ne sauvegarde pas les éléments.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latin typeface="Arial"/>
              <a:ea typeface="Source Code Pro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Arial"/>
                <a:ea typeface="Source Code Pro"/>
                <a:cs typeface="Arial"/>
              </a:rPr>
              <a:t>Lorsqu’on nomme un script ou un fichier, il ne faut pas utiliser d’accent ou d’espace.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latin typeface="Arial"/>
              <a:ea typeface="Source Code Pro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Arial"/>
                <a:ea typeface="Source Code Pro"/>
                <a:cs typeface="Arial"/>
              </a:rPr>
              <a:t>Attention au nommage de vos objets dans le script lorsque vous utilisez l’assignation &lt;- il est possible d’écraser des fonctions (Ex : on ne fait pas </a:t>
            </a:r>
            <a:r>
              <a:rPr lang="fr-FR" sz="2000" dirty="0" err="1">
                <a:latin typeface="Arial"/>
                <a:ea typeface="Source Code Pro"/>
                <a:cs typeface="Arial"/>
              </a:rPr>
              <a:t>mean</a:t>
            </a:r>
            <a:r>
              <a:rPr lang="fr-FR" sz="2000" dirty="0">
                <a:latin typeface="Arial"/>
                <a:ea typeface="Source Code Pro"/>
                <a:cs typeface="Arial"/>
              </a:rPr>
              <a:t> &lt;- « Hello » sinon on écrase la fonction permettant de calculer la moyenne).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latin typeface="Arial"/>
              <a:ea typeface="Source Code Pro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Arial"/>
                <a:ea typeface="Source Code Pro"/>
                <a:cs typeface="Arial"/>
              </a:rPr>
              <a:t>En plus de l’installation d’un package, il est nécessaire de le charger en début du script en utilisant </a:t>
            </a:r>
            <a:r>
              <a:rPr lang="fr-FR" sz="2000" dirty="0" err="1">
                <a:latin typeface="Arial"/>
                <a:ea typeface="Source Code Pro"/>
                <a:cs typeface="Arial"/>
              </a:rPr>
              <a:t>library</a:t>
            </a:r>
            <a:r>
              <a:rPr lang="fr-FR" sz="2000" dirty="0">
                <a:latin typeface="Arial"/>
                <a:ea typeface="Source Code Pro"/>
                <a:cs typeface="Arial"/>
              </a:rPr>
              <a:t>(</a:t>
            </a:r>
            <a:r>
              <a:rPr lang="fr-FR" sz="2000" dirty="0" err="1">
                <a:latin typeface="Arial"/>
                <a:ea typeface="Source Code Pro"/>
                <a:cs typeface="Arial"/>
              </a:rPr>
              <a:t>nom_du_package</a:t>
            </a:r>
            <a:r>
              <a:rPr lang="fr-FR" sz="2000" dirty="0">
                <a:latin typeface="Arial"/>
                <a:ea typeface="Source Code Pro"/>
                <a:cs typeface="Arial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latin typeface="Arial"/>
              <a:ea typeface="Source Code Pro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Arial"/>
                <a:ea typeface="Source Code Pro"/>
                <a:cs typeface="Arial"/>
              </a:rPr>
              <a:t>Afin de rendre vos codes compréhensibles facilement : pensez à le commenter avec # et à faire des sections avec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---- ou #### </a:t>
            </a:r>
            <a:endParaRPr lang="fr-FR" sz="2000" dirty="0">
              <a:latin typeface="Arial"/>
              <a:ea typeface="Source Code Pro"/>
              <a:cs typeface="Arial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E04D2ED-D4B9-4C76-9A76-549050DDCAB3}"/>
              </a:ext>
            </a:extLst>
          </p:cNvPr>
          <p:cNvSpPr txBox="1"/>
          <p:nvPr/>
        </p:nvSpPr>
        <p:spPr>
          <a:xfrm>
            <a:off x="232367" y="177745"/>
            <a:ext cx="3902030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r-FR" sz="2800" b="1" dirty="0">
                <a:solidFill>
                  <a:srgbClr val="125D4A"/>
                </a:solidFill>
                <a:latin typeface="Arial"/>
                <a:ea typeface="Source Code Pro"/>
                <a:cs typeface="Arial"/>
              </a:rPr>
              <a:t>Les bonnes pratiques</a:t>
            </a:r>
            <a:endParaRPr lang="en-US" sz="2800" b="1" dirty="0">
              <a:solidFill>
                <a:srgbClr val="125D4A"/>
              </a:solidFill>
              <a:latin typeface="Arial"/>
              <a:ea typeface="Source Code Pro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8B8043-966F-C9B0-B582-BC259DEB8B8B}"/>
              </a:ext>
            </a:extLst>
          </p:cNvPr>
          <p:cNvSpPr/>
          <p:nvPr/>
        </p:nvSpPr>
        <p:spPr>
          <a:xfrm>
            <a:off x="234892" y="813732"/>
            <a:ext cx="11618752" cy="45719"/>
          </a:xfrm>
          <a:prstGeom prst="rect">
            <a:avLst/>
          </a:prstGeom>
          <a:solidFill>
            <a:srgbClr val="125D4A"/>
          </a:solidFill>
          <a:ln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8347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CD5D16-707C-4139-959F-A245536FB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EA73-6917-45D9-B21A-2FB517C6F0A2}" type="slidenum">
              <a:rPr lang="en-US" smtClean="0"/>
              <a:t>5</a:t>
            </a:fld>
            <a:endParaRPr lang="en-US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B1681BD-B791-4184-AB63-52B1B737E229}"/>
              </a:ext>
            </a:extLst>
          </p:cNvPr>
          <p:cNvSpPr txBox="1"/>
          <p:nvPr/>
        </p:nvSpPr>
        <p:spPr>
          <a:xfrm>
            <a:off x="725844" y="1364241"/>
            <a:ext cx="10870348" cy="34778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Arial"/>
                <a:ea typeface="Source Code Pro"/>
                <a:cs typeface="Arial"/>
              </a:rPr>
              <a:t>Raccourci clavier (Windows/Linux) pour insérer l’opérateur d’assignation : alt+-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latin typeface="Arial"/>
              <a:ea typeface="Source Code Pro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Arial"/>
                <a:ea typeface="Source Code Pro"/>
                <a:cs typeface="Arial"/>
              </a:rPr>
              <a:t>Permet de stocker un résultat pour le réutiliser plus tard dans le script . </a:t>
            </a:r>
          </a:p>
          <a:p>
            <a:pPr algn="ctr"/>
            <a:r>
              <a:rPr lang="fr-FR" sz="2000" dirty="0">
                <a:latin typeface="Arial"/>
                <a:ea typeface="Source Code Pro"/>
                <a:cs typeface="Arial"/>
              </a:rPr>
              <a:t>Exemple : </a:t>
            </a:r>
          </a:p>
          <a:p>
            <a:pPr algn="ctr"/>
            <a:r>
              <a:rPr lang="fr-FR" sz="2000" dirty="0" err="1">
                <a:latin typeface="Arial"/>
                <a:ea typeface="Source Code Pro"/>
                <a:cs typeface="Arial"/>
              </a:rPr>
              <a:t>monobjet</a:t>
            </a:r>
            <a:r>
              <a:rPr lang="fr-FR" sz="2000" dirty="0">
                <a:latin typeface="Arial"/>
                <a:ea typeface="Source Code Pro"/>
                <a:cs typeface="Arial"/>
              </a:rPr>
              <a:t> &lt;- 1+1</a:t>
            </a:r>
          </a:p>
          <a:p>
            <a:pPr algn="ctr"/>
            <a:r>
              <a:rPr lang="fr-FR" sz="2000" dirty="0">
                <a:latin typeface="Arial"/>
                <a:ea typeface="Source Code Pro"/>
                <a:cs typeface="Arial"/>
              </a:rPr>
              <a:t>monobjet2 &lt;- </a:t>
            </a:r>
            <a:r>
              <a:rPr lang="fr-FR" sz="2000" dirty="0" err="1">
                <a:latin typeface="Arial"/>
                <a:ea typeface="Source Code Pro"/>
                <a:cs typeface="Arial"/>
              </a:rPr>
              <a:t>monobjet</a:t>
            </a:r>
            <a:r>
              <a:rPr lang="fr-FR" sz="2000" dirty="0">
                <a:latin typeface="Arial"/>
                <a:ea typeface="Source Code Pro"/>
                <a:cs typeface="Arial"/>
              </a:rPr>
              <a:t> + 2</a:t>
            </a:r>
          </a:p>
          <a:p>
            <a:pPr algn="ctr"/>
            <a:endParaRPr lang="fr-FR" sz="2000" dirty="0">
              <a:latin typeface="Arial"/>
              <a:ea typeface="Source Code Pro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Exécution d’une ligne de code dans le volet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Editeur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: Ctrl + entrée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Autocomplétion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: Tab</a:t>
            </a:r>
          </a:p>
          <a:p>
            <a:endParaRPr lang="fr-FR" sz="2000" dirty="0">
              <a:latin typeface="Arial"/>
              <a:ea typeface="Source Code Pro"/>
              <a:cs typeface="Arial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E04D2ED-D4B9-4C76-9A76-549050DDCAB3}"/>
              </a:ext>
            </a:extLst>
          </p:cNvPr>
          <p:cNvSpPr txBox="1"/>
          <p:nvPr/>
        </p:nvSpPr>
        <p:spPr>
          <a:xfrm>
            <a:off x="232367" y="177745"/>
            <a:ext cx="2482796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r-FR" sz="2800" b="1" dirty="0">
                <a:solidFill>
                  <a:srgbClr val="125D4A"/>
                </a:solidFill>
                <a:latin typeface="Arial"/>
                <a:ea typeface="Source Code Pro"/>
                <a:cs typeface="Arial"/>
              </a:rPr>
              <a:t>L’assignation</a:t>
            </a:r>
            <a:endParaRPr lang="en-US" sz="2800" b="1" dirty="0">
              <a:solidFill>
                <a:srgbClr val="125D4A"/>
              </a:solidFill>
              <a:latin typeface="Arial"/>
              <a:ea typeface="Source Code Pro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8B8043-966F-C9B0-B582-BC259DEB8B8B}"/>
              </a:ext>
            </a:extLst>
          </p:cNvPr>
          <p:cNvSpPr/>
          <p:nvPr/>
        </p:nvSpPr>
        <p:spPr>
          <a:xfrm>
            <a:off x="234892" y="813732"/>
            <a:ext cx="11618752" cy="45719"/>
          </a:xfrm>
          <a:prstGeom prst="rect">
            <a:avLst/>
          </a:prstGeom>
          <a:solidFill>
            <a:srgbClr val="125D4A"/>
          </a:solidFill>
          <a:ln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7088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CD5D16-707C-4139-959F-A245536FB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EA73-6917-45D9-B21A-2FB517C6F0A2}" type="slidenum">
              <a:rPr lang="en-US" smtClean="0"/>
              <a:t>6</a:t>
            </a:fld>
            <a:endParaRPr lang="en-US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E04D2ED-D4B9-4C76-9A76-549050DDCAB3}"/>
              </a:ext>
            </a:extLst>
          </p:cNvPr>
          <p:cNvSpPr txBox="1"/>
          <p:nvPr/>
        </p:nvSpPr>
        <p:spPr>
          <a:xfrm>
            <a:off x="232367" y="177745"/>
            <a:ext cx="8140370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r-FR" sz="2800" b="1" dirty="0">
                <a:solidFill>
                  <a:srgbClr val="125D4A"/>
                </a:solidFill>
                <a:latin typeface="Arial"/>
                <a:ea typeface="Source Code Pro"/>
                <a:cs typeface="Arial"/>
              </a:rPr>
              <a:t>Les types d’objets et leurs différentes natures </a:t>
            </a:r>
            <a:endParaRPr lang="en-US" sz="2800" b="1" dirty="0">
              <a:solidFill>
                <a:srgbClr val="125D4A"/>
              </a:solidFill>
              <a:latin typeface="Arial"/>
              <a:ea typeface="Source Code Pro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8B8043-966F-C9B0-B582-BC259DEB8B8B}"/>
              </a:ext>
            </a:extLst>
          </p:cNvPr>
          <p:cNvSpPr/>
          <p:nvPr/>
        </p:nvSpPr>
        <p:spPr>
          <a:xfrm>
            <a:off x="234892" y="813732"/>
            <a:ext cx="11618752" cy="45719"/>
          </a:xfrm>
          <a:prstGeom prst="rect">
            <a:avLst/>
          </a:prstGeom>
          <a:solidFill>
            <a:srgbClr val="125D4A"/>
          </a:solidFill>
          <a:ln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4">
            <a:extLst>
              <a:ext uri="{FF2B5EF4-FFF2-40B4-BE49-F238E27FC236}">
                <a16:creationId xmlns:a16="http://schemas.microsoft.com/office/drawing/2014/main" id="{AF5EA679-458B-4BE0-B694-6675B8A35532}"/>
              </a:ext>
            </a:extLst>
          </p:cNvPr>
          <p:cNvSpPr txBox="1"/>
          <p:nvPr/>
        </p:nvSpPr>
        <p:spPr>
          <a:xfrm>
            <a:off x="528932" y="1257436"/>
            <a:ext cx="6741880" cy="48936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/>
              <a:t>Les types d'objet vus lors de la 1</a:t>
            </a:r>
            <a:r>
              <a:rPr lang="fr-FR" sz="2400" baseline="30000" dirty="0"/>
              <a:t>ère</a:t>
            </a:r>
            <a:r>
              <a:rPr lang="fr-FR" sz="2400" dirty="0"/>
              <a:t> séance d’initiation </a:t>
            </a:r>
          </a:p>
          <a:p>
            <a:endParaRPr lang="fr-FR" sz="2400" dirty="0">
              <a:cs typeface="Calibri"/>
            </a:endParaRPr>
          </a:p>
          <a:p>
            <a:pPr marL="800100" lvl="1" indent="-342900">
              <a:buFont typeface="Arial"/>
              <a:buChar char="•"/>
            </a:pPr>
            <a:r>
              <a:rPr lang="fr-FR" sz="2400" dirty="0">
                <a:cs typeface="Calibri"/>
              </a:rPr>
              <a:t>Les vecteurs </a:t>
            </a:r>
          </a:p>
          <a:p>
            <a:pPr lvl="1"/>
            <a:r>
              <a:rPr lang="fr-FR" sz="2400" dirty="0">
                <a:cs typeface="Calibri"/>
              </a:rPr>
              <a:t>Ex : </a:t>
            </a:r>
            <a:r>
              <a:rPr lang="fr-FR" sz="2400" dirty="0" err="1">
                <a:cs typeface="Calibri"/>
              </a:rPr>
              <a:t>exVec</a:t>
            </a:r>
            <a:r>
              <a:rPr lang="fr-FR" sz="2400" dirty="0">
                <a:cs typeface="Calibri"/>
              </a:rPr>
              <a:t> &lt;- c(2007, 95, 200)</a:t>
            </a:r>
          </a:p>
          <a:p>
            <a:pPr marL="800100" lvl="1" indent="-342900">
              <a:buFont typeface="Arial"/>
              <a:buChar char="•"/>
            </a:pPr>
            <a:endParaRPr lang="fr-FR" sz="2400" dirty="0">
              <a:cs typeface="Calibri"/>
            </a:endParaRPr>
          </a:p>
          <a:p>
            <a:pPr marL="800100" lvl="1" indent="-342900">
              <a:buFont typeface="Arial"/>
              <a:buChar char="•"/>
            </a:pPr>
            <a:r>
              <a:rPr lang="fr-FR" sz="2400" dirty="0">
                <a:cs typeface="Calibri"/>
              </a:rPr>
              <a:t>Les facteurs</a:t>
            </a:r>
          </a:p>
          <a:p>
            <a:pPr lvl="1"/>
            <a:r>
              <a:rPr lang="fr-FR" sz="2400" dirty="0">
                <a:cs typeface="Calibri"/>
              </a:rPr>
              <a:t>Ex : </a:t>
            </a:r>
            <a:r>
              <a:rPr lang="fr-FR" sz="2400" dirty="0" err="1">
                <a:cs typeface="Calibri"/>
              </a:rPr>
              <a:t>exFac</a:t>
            </a:r>
            <a:r>
              <a:rPr lang="fr-FR" sz="2400" dirty="0">
                <a:cs typeface="Calibri"/>
              </a:rPr>
              <a:t> &lt;- factor(c(« Femme », « Homme », « Femme », « Femme », « Homme »)) </a:t>
            </a:r>
          </a:p>
          <a:p>
            <a:pPr lvl="1"/>
            <a:endParaRPr lang="fr-FR" sz="2400" dirty="0">
              <a:cs typeface="Calibri"/>
            </a:endParaRPr>
          </a:p>
          <a:p>
            <a:pPr marL="800100" lvl="1" indent="-342900">
              <a:buFont typeface="Arial"/>
              <a:buChar char="•"/>
            </a:pPr>
            <a:r>
              <a:rPr lang="fr-FR" sz="2400" dirty="0">
                <a:cs typeface="Calibri"/>
              </a:rPr>
              <a:t>Les </a:t>
            </a:r>
            <a:r>
              <a:rPr lang="fr-FR" sz="2400" dirty="0" err="1">
                <a:cs typeface="Calibri"/>
              </a:rPr>
              <a:t>dataframes</a:t>
            </a:r>
            <a:endParaRPr lang="fr-FR" sz="2400" dirty="0">
              <a:cs typeface="Calibri"/>
            </a:endParaRPr>
          </a:p>
          <a:p>
            <a:pPr lvl="1"/>
            <a:r>
              <a:rPr lang="fr-FR" sz="2400" dirty="0">
                <a:cs typeface="Calibri"/>
              </a:rPr>
              <a:t>Ex: </a:t>
            </a:r>
            <a:r>
              <a:rPr lang="fr-FR" sz="2400" dirty="0" err="1">
                <a:cs typeface="Calibri"/>
              </a:rPr>
              <a:t>exDF</a:t>
            </a:r>
            <a:r>
              <a:rPr lang="fr-FR" sz="2400" dirty="0">
                <a:cs typeface="Calibri"/>
              </a:rPr>
              <a:t> &lt;- </a:t>
            </a:r>
            <a:r>
              <a:rPr lang="fr-FR" sz="2400" dirty="0" err="1">
                <a:cs typeface="Calibri"/>
              </a:rPr>
              <a:t>data.frame</a:t>
            </a:r>
            <a:r>
              <a:rPr lang="fr-FR" sz="2400" dirty="0">
                <a:cs typeface="Calibri"/>
              </a:rPr>
              <a:t>( nom = c(«Aurélie», « </a:t>
            </a:r>
            <a:r>
              <a:rPr lang="fr-FR" sz="2400" dirty="0" err="1">
                <a:cs typeface="Calibri"/>
              </a:rPr>
              <a:t>Joséphin</a:t>
            </a:r>
            <a:r>
              <a:rPr lang="fr-FR" sz="2400" dirty="0">
                <a:cs typeface="Calibri"/>
              </a:rPr>
              <a:t> », « Léa »), pointure = c(37, 41, 39))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ECA11DB3-ECB4-47E0-9D7D-5D8FDD808D51}"/>
              </a:ext>
            </a:extLst>
          </p:cNvPr>
          <p:cNvGraphicFramePr>
            <a:graphicFrameLocks noGrp="1"/>
          </p:cNvGraphicFramePr>
          <p:nvPr/>
        </p:nvGraphicFramePr>
        <p:xfrm>
          <a:off x="7547202" y="1718990"/>
          <a:ext cx="4115866" cy="35619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9152">
                  <a:extLst>
                    <a:ext uri="{9D8B030D-6E8A-4147-A177-3AD203B41FA5}">
                      <a16:colId xmlns:a16="http://schemas.microsoft.com/office/drawing/2014/main" val="1024900765"/>
                    </a:ext>
                  </a:extLst>
                </a:gridCol>
                <a:gridCol w="959152">
                  <a:extLst>
                    <a:ext uri="{9D8B030D-6E8A-4147-A177-3AD203B41FA5}">
                      <a16:colId xmlns:a16="http://schemas.microsoft.com/office/drawing/2014/main" val="2773726498"/>
                    </a:ext>
                  </a:extLst>
                </a:gridCol>
                <a:gridCol w="1145027">
                  <a:extLst>
                    <a:ext uri="{9D8B030D-6E8A-4147-A177-3AD203B41FA5}">
                      <a16:colId xmlns:a16="http://schemas.microsoft.com/office/drawing/2014/main" val="318474210"/>
                    </a:ext>
                  </a:extLst>
                </a:gridCol>
                <a:gridCol w="1052535">
                  <a:extLst>
                    <a:ext uri="{9D8B030D-6E8A-4147-A177-3AD203B41FA5}">
                      <a16:colId xmlns:a16="http://schemas.microsoft.com/office/drawing/2014/main" val="222873679"/>
                    </a:ext>
                  </a:extLst>
                </a:gridCol>
              </a:tblGrid>
              <a:tr h="571853"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Grand type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Type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Description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Exemple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1099713"/>
                  </a:ext>
                </a:extLst>
              </a:tr>
              <a:tr h="66371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err="1">
                          <a:solidFill>
                            <a:schemeClr val="tx1"/>
                          </a:solidFill>
                        </a:rPr>
                        <a:t>numeric</a:t>
                      </a:r>
                      <a:endParaRPr lang="fr-FR" sz="140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err="1">
                          <a:solidFill>
                            <a:schemeClr val="tx1"/>
                          </a:solidFill>
                        </a:rPr>
                        <a:t>integer</a:t>
                      </a:r>
                      <a:endParaRPr lang="fr-FR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nombres entiers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9040698"/>
                  </a:ext>
                </a:extLst>
              </a:tr>
              <a:tr h="571853">
                <a:tc vMerge="1">
                  <a:txBody>
                    <a:bodyPr/>
                    <a:lstStyle/>
                    <a:p>
                      <a:pPr algn="ctr"/>
                      <a:endParaRPr lang="fr-FR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double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nombres réels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10,56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4024744"/>
                  </a:ext>
                </a:extLst>
              </a:tr>
              <a:tr h="8175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err="1">
                          <a:solidFill>
                            <a:schemeClr val="tx1"/>
                          </a:solidFill>
                        </a:rPr>
                        <a:t>character</a:t>
                      </a:r>
                      <a:endParaRPr lang="fr-FR" sz="140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err="1">
                          <a:solidFill>
                            <a:schemeClr val="tx1"/>
                          </a:solidFill>
                        </a:rPr>
                        <a:t>character</a:t>
                      </a:r>
                      <a:endParaRPr lang="fr-FR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Chaîne de charactère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"Hello Word"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4656873"/>
                  </a:ext>
                </a:extLst>
              </a:tr>
              <a:tr h="93700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>
                          <a:solidFill>
                            <a:schemeClr val="tx1"/>
                          </a:solidFill>
                        </a:rPr>
                        <a:t>Logical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</a:rPr>
                        <a:t>boolean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err="1">
                          <a:solidFill>
                            <a:schemeClr val="tx1"/>
                          </a:solidFill>
                        </a:rPr>
                        <a:t>logical</a:t>
                      </a:r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 ou </a:t>
                      </a:r>
                      <a:r>
                        <a:rPr lang="fr-FR" sz="1400" err="1">
                          <a:solidFill>
                            <a:schemeClr val="tx1"/>
                          </a:solidFill>
                        </a:rPr>
                        <a:t>bolean</a:t>
                      </a:r>
                      <a:endParaRPr lang="fr-FR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Vrai/ faux/manquant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TRUE/FALSE/NA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5379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4504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CD5D16-707C-4139-959F-A245536FB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EA73-6917-45D9-B21A-2FB517C6F0A2}" type="slidenum">
              <a:rPr lang="en-US" smtClean="0"/>
              <a:t>7</a:t>
            </a:fld>
            <a:endParaRPr lang="en-US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E04D2ED-D4B9-4C76-9A76-549050DDCAB3}"/>
              </a:ext>
            </a:extLst>
          </p:cNvPr>
          <p:cNvSpPr txBox="1"/>
          <p:nvPr/>
        </p:nvSpPr>
        <p:spPr>
          <a:xfrm>
            <a:off x="232367" y="177745"/>
            <a:ext cx="2282420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r-FR" sz="2800" b="1" dirty="0">
                <a:solidFill>
                  <a:srgbClr val="125D4A"/>
                </a:solidFill>
                <a:latin typeface="Arial"/>
                <a:ea typeface="Source Code Pro"/>
                <a:cs typeface="Arial"/>
              </a:rPr>
              <a:t>L’indexation</a:t>
            </a:r>
            <a:endParaRPr lang="en-US" sz="2800" b="1" dirty="0">
              <a:solidFill>
                <a:srgbClr val="125D4A"/>
              </a:solidFill>
              <a:latin typeface="Arial"/>
              <a:ea typeface="Source Code Pro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8B8043-966F-C9B0-B582-BC259DEB8B8B}"/>
              </a:ext>
            </a:extLst>
          </p:cNvPr>
          <p:cNvSpPr/>
          <p:nvPr/>
        </p:nvSpPr>
        <p:spPr>
          <a:xfrm>
            <a:off x="234892" y="813732"/>
            <a:ext cx="11618752" cy="45719"/>
          </a:xfrm>
          <a:prstGeom prst="rect">
            <a:avLst/>
          </a:prstGeom>
          <a:solidFill>
            <a:srgbClr val="125D4A"/>
          </a:solidFill>
          <a:ln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4">
            <a:extLst>
              <a:ext uri="{FF2B5EF4-FFF2-40B4-BE49-F238E27FC236}">
                <a16:creationId xmlns:a16="http://schemas.microsoft.com/office/drawing/2014/main" id="{AF5EA679-458B-4BE0-B694-6675B8A35532}"/>
              </a:ext>
            </a:extLst>
          </p:cNvPr>
          <p:cNvSpPr txBox="1"/>
          <p:nvPr/>
        </p:nvSpPr>
        <p:spPr>
          <a:xfrm>
            <a:off x="857405" y="1355090"/>
            <a:ext cx="9920085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latin typeface="Arial"/>
                <a:cs typeface="Arial"/>
              </a:rPr>
              <a:t>L'indexation permet d'intervenir dans un vecteur pour transformer, extraire, supprimer ou ajouter des éléments 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44D4317D-06E3-2AB6-22E9-426CCEB36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911" y="3264791"/>
            <a:ext cx="1706777" cy="60831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ED183F8-9F53-77C5-4CC7-ECD2F8AD2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3318" y="3544362"/>
            <a:ext cx="2615769" cy="65748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7F947347-DA50-708F-D658-494E47A8EF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8905" y="4499854"/>
            <a:ext cx="1412789" cy="60367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DF956C5-1262-457D-9EB4-C522B3F45B65}"/>
              </a:ext>
            </a:extLst>
          </p:cNvPr>
          <p:cNvSpPr txBox="1"/>
          <p:nvPr/>
        </p:nvSpPr>
        <p:spPr>
          <a:xfrm>
            <a:off x="1455022" y="2529309"/>
            <a:ext cx="22605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Par position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8EC06A4-815C-4F3D-AA94-5B220C75D62B}"/>
              </a:ext>
            </a:extLst>
          </p:cNvPr>
          <p:cNvSpPr txBox="1"/>
          <p:nvPr/>
        </p:nvSpPr>
        <p:spPr>
          <a:xfrm>
            <a:off x="7501119" y="2529309"/>
            <a:ext cx="2480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Par condition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784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CD5D16-707C-4139-959F-A245536FB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EA73-6917-45D9-B21A-2FB517C6F0A2}" type="slidenum">
              <a:rPr lang="en-US" smtClean="0"/>
              <a:t>8</a:t>
            </a:fld>
            <a:endParaRPr lang="en-US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E04D2ED-D4B9-4C76-9A76-549050DDCAB3}"/>
              </a:ext>
            </a:extLst>
          </p:cNvPr>
          <p:cNvSpPr txBox="1"/>
          <p:nvPr/>
        </p:nvSpPr>
        <p:spPr>
          <a:xfrm>
            <a:off x="232367" y="177745"/>
            <a:ext cx="4062331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r-FR" sz="2800" b="1" dirty="0">
                <a:solidFill>
                  <a:srgbClr val="125D4A"/>
                </a:solidFill>
                <a:latin typeface="Arial"/>
                <a:ea typeface="Source Code Pro"/>
                <a:cs typeface="Arial"/>
              </a:rPr>
              <a:t>Les fonctions </a:t>
            </a:r>
            <a:r>
              <a:rPr lang="fr-FR" sz="2800" b="1" dirty="0">
                <a:solidFill>
                  <a:srgbClr val="125D4A"/>
                </a:solidFill>
                <a:latin typeface="Arial"/>
                <a:cs typeface="Arial"/>
              </a:rPr>
              <a:t>de base </a:t>
            </a:r>
            <a:endParaRPr lang="en-US" sz="2800" b="1" dirty="0">
              <a:solidFill>
                <a:srgbClr val="125D4A"/>
              </a:solidFill>
              <a:latin typeface="Arial"/>
              <a:ea typeface="Source Code Pro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8B8043-966F-C9B0-B582-BC259DEB8B8B}"/>
              </a:ext>
            </a:extLst>
          </p:cNvPr>
          <p:cNvSpPr/>
          <p:nvPr/>
        </p:nvSpPr>
        <p:spPr>
          <a:xfrm>
            <a:off x="234892" y="813732"/>
            <a:ext cx="11618752" cy="45719"/>
          </a:xfrm>
          <a:prstGeom prst="rect">
            <a:avLst/>
          </a:prstGeom>
          <a:solidFill>
            <a:srgbClr val="125D4A"/>
          </a:solidFill>
          <a:ln>
            <a:solidFill>
              <a:srgbClr val="12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4">
            <a:extLst>
              <a:ext uri="{FF2B5EF4-FFF2-40B4-BE49-F238E27FC236}">
                <a16:creationId xmlns:a16="http://schemas.microsoft.com/office/drawing/2014/main" id="{AF5EA679-458B-4BE0-B694-6675B8A35532}"/>
              </a:ext>
            </a:extLst>
          </p:cNvPr>
          <p:cNvSpPr txBox="1"/>
          <p:nvPr/>
        </p:nvSpPr>
        <p:spPr>
          <a:xfrm>
            <a:off x="857405" y="1355090"/>
            <a:ext cx="9920085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latin typeface="Arial"/>
                <a:cs typeface="Arial"/>
              </a:rPr>
              <a:t>Une fonction R est un code qui produit un certain résultat lorsqu’il est exécuté.</a:t>
            </a:r>
          </a:p>
          <a:p>
            <a:endParaRPr lang="fr-FR" sz="2400" dirty="0">
              <a:latin typeface="Arial"/>
              <a:cs typeface="Arial"/>
            </a:endParaRPr>
          </a:p>
          <a:p>
            <a:r>
              <a:rPr lang="fr-FR" sz="2400" dirty="0">
                <a:latin typeface="Arial"/>
                <a:cs typeface="Arial"/>
              </a:rPr>
              <a:t>Lors de la séance précédente nous avons vu des fonctions de base : </a:t>
            </a:r>
          </a:p>
          <a:p>
            <a:pPr marL="342900" indent="-342900">
              <a:buFontTx/>
              <a:buChar char="-"/>
            </a:pPr>
            <a:r>
              <a:rPr lang="fr-FR" sz="2400" dirty="0">
                <a:latin typeface="Arial"/>
                <a:cs typeface="Arial"/>
              </a:rPr>
              <a:t>pour explorer la structure et le contenu de ses données </a:t>
            </a:r>
          </a:p>
          <a:p>
            <a:pPr marL="342900" indent="-342900">
              <a:buFontTx/>
              <a:buChar char="-"/>
            </a:pPr>
            <a:r>
              <a:rPr lang="fr-FR" sz="2400" dirty="0">
                <a:latin typeface="Arial"/>
                <a:cs typeface="Arial"/>
              </a:rPr>
              <a:t>v</a:t>
            </a:r>
          </a:p>
          <a:p>
            <a:pPr marL="342900" indent="-342900">
              <a:buFontTx/>
              <a:buChar char="-"/>
            </a:pPr>
            <a:endParaRPr lang="fr-FR" sz="2400" dirty="0">
              <a:latin typeface="Arial"/>
              <a:cs typeface="Arial"/>
            </a:endParaRPr>
          </a:p>
          <a:p>
            <a:pPr marL="342900" indent="-342900">
              <a:buFontTx/>
              <a:buChar char="-"/>
            </a:pPr>
            <a:endParaRPr lang="fr-FR" sz="2400" dirty="0">
              <a:latin typeface="Arial"/>
              <a:cs typeface="Arial"/>
            </a:endParaRPr>
          </a:p>
          <a:p>
            <a:pPr marL="342900" indent="-342900">
              <a:buFontTx/>
              <a:buChar char="-"/>
            </a:pPr>
            <a:r>
              <a:rPr lang="fr-FR" sz="2400" dirty="0">
                <a:latin typeface="Arial"/>
                <a:cs typeface="Arial"/>
              </a:rPr>
              <a:t>pour explorer et décrire des données quantitatives</a:t>
            </a:r>
          </a:p>
          <a:p>
            <a:pPr marL="342900" indent="-342900">
              <a:buFontTx/>
              <a:buChar char="-"/>
            </a:pPr>
            <a:endParaRPr lang="fr-FR" sz="2400" dirty="0">
              <a:latin typeface="Arial"/>
              <a:cs typeface="Arial"/>
            </a:endParaRPr>
          </a:p>
        </p:txBody>
      </p:sp>
      <p:pic>
        <p:nvPicPr>
          <p:cNvPr id="12" name="Image 11" descr="Une image contenant texte&#10;&#10;Description générée automatiquement">
            <a:extLst>
              <a:ext uri="{FF2B5EF4-FFF2-40B4-BE49-F238E27FC236}">
                <a16:creationId xmlns:a16="http://schemas.microsoft.com/office/drawing/2014/main" id="{8C343873-7410-6D56-D8DD-0B7FC208D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730" y="3356506"/>
            <a:ext cx="3731740" cy="83586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4C8337A-8CBF-FAA9-71C3-5184283F5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7608" y="3502274"/>
            <a:ext cx="1204784" cy="381773"/>
          </a:xfrm>
          <a:prstGeom prst="rect">
            <a:avLst/>
          </a:prstGeom>
        </p:spPr>
      </p:pic>
      <p:pic>
        <p:nvPicPr>
          <p:cNvPr id="14" name="Image 13" descr="Une image contenant texte&#10;&#10;Description générée automatiquement">
            <a:extLst>
              <a:ext uri="{FF2B5EF4-FFF2-40B4-BE49-F238E27FC236}">
                <a16:creationId xmlns:a16="http://schemas.microsoft.com/office/drawing/2014/main" id="{CA2ADA35-5A7F-B0ED-5773-9EA5853E47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308" y="5119048"/>
            <a:ext cx="4147850" cy="517333"/>
          </a:xfrm>
          <a:prstGeom prst="rect">
            <a:avLst/>
          </a:prstGeom>
        </p:spPr>
      </p:pic>
      <p:pic>
        <p:nvPicPr>
          <p:cNvPr id="15" name="Image 14" descr="Une image contenant texte&#10;&#10;Description générée automatiquement">
            <a:extLst>
              <a:ext uri="{FF2B5EF4-FFF2-40B4-BE49-F238E27FC236}">
                <a16:creationId xmlns:a16="http://schemas.microsoft.com/office/drawing/2014/main" id="{CC5BE951-8203-0F58-E939-4299B08F47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0948" y="5024771"/>
            <a:ext cx="3082887" cy="68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336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274340B5-7AC5-4299-9317-1D7F724A5844}"/>
              </a:ext>
            </a:extLst>
          </p:cNvPr>
          <p:cNvSpPr txBox="1"/>
          <p:nvPr/>
        </p:nvSpPr>
        <p:spPr>
          <a:xfrm>
            <a:off x="4711749" y="1969548"/>
            <a:ext cx="2876108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r-FR" sz="2000" b="1" dirty="0">
                <a:solidFill>
                  <a:srgbClr val="125D4A"/>
                </a:solidFill>
                <a:latin typeface="Arial" panose="020B0604020202020204" pitchFamily="34" charset="0"/>
                <a:ea typeface="Source Code Pro" panose="020B0509030403020204" pitchFamily="49" charset="0"/>
                <a:cs typeface="Arial" panose="020B0604020202020204" pitchFamily="34" charset="0"/>
              </a:rPr>
              <a:t>Introduction </a:t>
            </a:r>
            <a:r>
              <a:rPr lang="fr-FR" sz="2000" b="1" dirty="0" err="1">
                <a:solidFill>
                  <a:srgbClr val="125D4A"/>
                </a:solidFill>
                <a:latin typeface="Arial" panose="020B0604020202020204" pitchFamily="34" charset="0"/>
                <a:ea typeface="Source Code Pro" panose="020B0509030403020204" pitchFamily="49" charset="0"/>
                <a:cs typeface="Arial" panose="020B0604020202020204" pitchFamily="34" charset="0"/>
              </a:rPr>
              <a:t>tidyverse</a:t>
            </a:r>
            <a:endParaRPr lang="en-US" sz="2000" b="1" dirty="0">
              <a:solidFill>
                <a:srgbClr val="125D4A"/>
              </a:solidFill>
              <a:latin typeface="Arial" panose="020B0604020202020204" pitchFamily="34" charset="0"/>
              <a:ea typeface="Source Code Pro" panose="020B0509030403020204" pitchFamily="49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A7BA7CD-D2FA-4A04-8338-C5682385A1A7}"/>
              </a:ext>
            </a:extLst>
          </p:cNvPr>
          <p:cNvSpPr txBox="1"/>
          <p:nvPr/>
        </p:nvSpPr>
        <p:spPr>
          <a:xfrm>
            <a:off x="4711749" y="3073419"/>
            <a:ext cx="24785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bg1">
                    <a:lumMod val="95000"/>
                  </a:schemeClr>
                </a:solidFill>
                <a:latin typeface="Arial"/>
                <a:ea typeface="Source Code Pro"/>
                <a:cs typeface="Arial"/>
              </a:rPr>
              <a:t>Import de données</a:t>
            </a:r>
            <a:endParaRPr lang="en-US" sz="2000" b="1" dirty="0">
              <a:solidFill>
                <a:schemeClr val="bg1">
                  <a:lumMod val="95000"/>
                </a:schemeClr>
              </a:solidFill>
              <a:latin typeface="Arial"/>
              <a:ea typeface="Source Code Pro"/>
              <a:cs typeface="Arial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661B5FF-0BE1-4AE2-AD4C-CBF93E1496BB}"/>
              </a:ext>
            </a:extLst>
          </p:cNvPr>
          <p:cNvSpPr txBox="1"/>
          <p:nvPr/>
        </p:nvSpPr>
        <p:spPr>
          <a:xfrm>
            <a:off x="4711749" y="4177290"/>
            <a:ext cx="3034805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r-FR" sz="2000" b="1" dirty="0">
                <a:solidFill>
                  <a:schemeClr val="bg1">
                    <a:lumMod val="95000"/>
                  </a:schemeClr>
                </a:solidFill>
                <a:latin typeface="Arial"/>
                <a:ea typeface="Source Code Pro"/>
                <a:cs typeface="Arial"/>
              </a:rPr>
              <a:t>Manipuler des données</a:t>
            </a:r>
            <a:endParaRPr lang="en-US" sz="2000" b="1" dirty="0">
              <a:solidFill>
                <a:schemeClr val="bg1">
                  <a:lumMod val="95000"/>
                </a:schemeClr>
              </a:solidFill>
              <a:latin typeface="Arial"/>
              <a:ea typeface="Source Code Pro"/>
              <a:cs typeface="Arial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2EC9829-C763-416B-B289-B89674079BAA}"/>
              </a:ext>
            </a:extLst>
          </p:cNvPr>
          <p:cNvSpPr txBox="1"/>
          <p:nvPr/>
        </p:nvSpPr>
        <p:spPr>
          <a:xfrm>
            <a:off x="4711749" y="5281160"/>
            <a:ext cx="24945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Source Code Pro" panose="020B0509030403020204" pitchFamily="49" charset="0"/>
                <a:cs typeface="Arial" panose="020B0604020202020204" pitchFamily="34" charset="0"/>
              </a:rPr>
              <a:t>Export de données</a:t>
            </a:r>
            <a:endParaRPr lang="en-US" sz="20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Source Code Pro" panose="020B0509030403020204" pitchFamily="49" charset="0"/>
              <a:cs typeface="Arial" panose="020B0604020202020204" pitchFamily="34" charset="0"/>
            </a:endParaRP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4EE18975-FEA1-4D10-8AB6-B539E05473E6}"/>
              </a:ext>
            </a:extLst>
          </p:cNvPr>
          <p:cNvCxnSpPr>
            <a:cxnSpLocks/>
          </p:cNvCxnSpPr>
          <p:nvPr/>
        </p:nvCxnSpPr>
        <p:spPr>
          <a:xfrm>
            <a:off x="4282038" y="975560"/>
            <a:ext cx="0" cy="4594816"/>
          </a:xfrm>
          <a:prstGeom prst="line">
            <a:avLst/>
          </a:prstGeom>
          <a:ln w="38100">
            <a:solidFill>
              <a:srgbClr val="1573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B6816C06-8B2B-4880-8AB3-49B439810C54}"/>
              </a:ext>
            </a:extLst>
          </p:cNvPr>
          <p:cNvSpPr txBox="1"/>
          <p:nvPr/>
        </p:nvSpPr>
        <p:spPr>
          <a:xfrm>
            <a:off x="578123" y="2620876"/>
            <a:ext cx="33217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>
                <a:solidFill>
                  <a:srgbClr val="15735C"/>
                </a:solidFill>
                <a:latin typeface="Arial" panose="020B0604020202020204" pitchFamily="34" charset="0"/>
                <a:ea typeface="Source Code Pro" panose="020B0509030403020204" pitchFamily="49" charset="0"/>
                <a:cs typeface="Arial" panose="020B0604020202020204" pitchFamily="34" charset="0"/>
              </a:rPr>
              <a:t>Programme</a:t>
            </a:r>
            <a:endParaRPr lang="en-US" sz="4400" b="1" dirty="0">
              <a:solidFill>
                <a:srgbClr val="15735C"/>
              </a:solidFill>
              <a:latin typeface="Arial" panose="020B0604020202020204" pitchFamily="34" charset="0"/>
              <a:ea typeface="Source Code Pro" panose="020B0509030403020204" pitchFamily="49" charset="0"/>
              <a:cs typeface="Arial" panose="020B0604020202020204" pitchFamily="34" charset="0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4BBA90E6-A852-47F9-8717-6E26C7D38D72}"/>
              </a:ext>
            </a:extLst>
          </p:cNvPr>
          <p:cNvSpPr/>
          <p:nvPr/>
        </p:nvSpPr>
        <p:spPr>
          <a:xfrm>
            <a:off x="4191724" y="975560"/>
            <a:ext cx="180628" cy="180628"/>
          </a:xfrm>
          <a:prstGeom prst="ellipse">
            <a:avLst/>
          </a:prstGeom>
          <a:solidFill>
            <a:schemeClr val="bg1"/>
          </a:solidFill>
          <a:ln w="28575">
            <a:solidFill>
              <a:srgbClr val="1573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C4968B83-0213-49E2-B7EE-64B06F47C02F}"/>
              </a:ext>
            </a:extLst>
          </p:cNvPr>
          <p:cNvSpPr/>
          <p:nvPr/>
        </p:nvSpPr>
        <p:spPr>
          <a:xfrm>
            <a:off x="4191724" y="2084333"/>
            <a:ext cx="180628" cy="180628"/>
          </a:xfrm>
          <a:prstGeom prst="ellipse">
            <a:avLst/>
          </a:prstGeom>
          <a:solidFill>
            <a:schemeClr val="bg1"/>
          </a:solidFill>
          <a:ln w="28575">
            <a:solidFill>
              <a:srgbClr val="1573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57C1FD2-3ACD-46F5-992C-6941F2AC15DE}"/>
              </a:ext>
            </a:extLst>
          </p:cNvPr>
          <p:cNvSpPr/>
          <p:nvPr/>
        </p:nvSpPr>
        <p:spPr>
          <a:xfrm>
            <a:off x="4191724" y="3193106"/>
            <a:ext cx="180628" cy="180628"/>
          </a:xfrm>
          <a:prstGeom prst="ellipse">
            <a:avLst/>
          </a:prstGeom>
          <a:solidFill>
            <a:schemeClr val="bg1"/>
          </a:solidFill>
          <a:ln w="28575">
            <a:solidFill>
              <a:srgbClr val="1573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52474FF1-57BE-4D2E-9142-F917912EC365}"/>
              </a:ext>
            </a:extLst>
          </p:cNvPr>
          <p:cNvSpPr/>
          <p:nvPr/>
        </p:nvSpPr>
        <p:spPr>
          <a:xfrm>
            <a:off x="4191724" y="4301879"/>
            <a:ext cx="180628" cy="180628"/>
          </a:xfrm>
          <a:prstGeom prst="ellipse">
            <a:avLst/>
          </a:prstGeom>
          <a:solidFill>
            <a:schemeClr val="bg1"/>
          </a:solidFill>
          <a:ln w="28575">
            <a:solidFill>
              <a:srgbClr val="1573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55C5B3F9-82CC-449D-A703-04FDC81F84E4}"/>
              </a:ext>
            </a:extLst>
          </p:cNvPr>
          <p:cNvSpPr/>
          <p:nvPr/>
        </p:nvSpPr>
        <p:spPr>
          <a:xfrm>
            <a:off x="4191724" y="5410651"/>
            <a:ext cx="180628" cy="180628"/>
          </a:xfrm>
          <a:prstGeom prst="ellipse">
            <a:avLst/>
          </a:prstGeom>
          <a:solidFill>
            <a:schemeClr val="bg1"/>
          </a:solidFill>
          <a:ln w="28575">
            <a:solidFill>
              <a:srgbClr val="1573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5C8DF2F-577F-4E50-8DE1-F2939AD97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3EC8-413D-449F-AA35-5A4EDC194B8E}" type="slidenum">
              <a:rPr lang="fr-FR" smtClean="0"/>
              <a:t>9</a:t>
            </a:fld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0F487C4-9174-49B2-92F3-3380D476B3AB}"/>
              </a:ext>
            </a:extLst>
          </p:cNvPr>
          <p:cNvSpPr txBox="1"/>
          <p:nvPr/>
        </p:nvSpPr>
        <p:spPr>
          <a:xfrm>
            <a:off x="4711749" y="865677"/>
            <a:ext cx="21948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Source Code Pro" panose="020B0509030403020204" pitchFamily="49" charset="0"/>
                <a:cs typeface="Arial" panose="020B0604020202020204" pitchFamily="34" charset="0"/>
              </a:rPr>
              <a:t>Rappel séance 1</a:t>
            </a:r>
            <a:endParaRPr lang="en-US" sz="20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Source Code Pro" panose="020B0509030403020204" pitchFamily="49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67295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ndard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</TotalTime>
  <Words>2501</Words>
  <Application>Microsoft Office PowerPoint</Application>
  <PresentationFormat>Grand écran</PresentationFormat>
  <Paragraphs>421</Paragraphs>
  <Slides>36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36</vt:i4>
      </vt:variant>
    </vt:vector>
  </HeadingPairs>
  <TitlesOfParts>
    <vt:vector size="47" baseType="lpstr">
      <vt:lpstr>Microsoft YaHei</vt:lpstr>
      <vt:lpstr>Arial</vt:lpstr>
      <vt:lpstr>Calibri</vt:lpstr>
      <vt:lpstr>Calibri Light</vt:lpstr>
      <vt:lpstr>Lucida Sans Unicode</vt:lpstr>
      <vt:lpstr>Source Code Pro</vt:lpstr>
      <vt:lpstr>StarSymbol</vt:lpstr>
      <vt:lpstr>Tahoma</vt:lpstr>
      <vt:lpstr>Times New Roman</vt:lpstr>
      <vt:lpstr>Thème Office</vt:lpstr>
      <vt:lpstr>Standard 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Aurélie</dc:creator>
  <cp:lastModifiedBy>Aurélie</cp:lastModifiedBy>
  <cp:revision>239</cp:revision>
  <dcterms:created xsi:type="dcterms:W3CDTF">2022-11-28T08:38:46Z</dcterms:created>
  <dcterms:modified xsi:type="dcterms:W3CDTF">2022-12-15T15:02:00Z</dcterms:modified>
</cp:coreProperties>
</file>